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6.jpeg" ContentType="image/jpe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media/image7.jpeg" ContentType="image/jpeg"/>
  <Override PartName="/ppt/notesSlides/notesSlide29.xml" ContentType="application/vnd.openxmlformats-officedocument.presentationml.notesSlide+xml"/>
  <Override PartName="/ppt/media/image8.jpeg" ContentType="image/jpeg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W8，等线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7" name="Shape 3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8" name="Shape 3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9" name="Shape 3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4" name="Shape 4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2" name="Shape 4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5" name="Shape 4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8" name="Shape 4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1" name="Shape 4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2" name="Shape 5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6" name="Shape 5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hape 2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5" name="Shape 5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1" name="Shape 5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7" name="Shape 6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3" name="Shape 6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6" name="Shape 6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9" name="Shape 6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2" name="Shape 6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5" name="Shape 6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0" name="Shape 6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5" name="Shape 7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8" name="Shape 7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1" name="Shape 7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4" name="Shape 7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8" name="Shape 7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1" name="Shape 7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3" name="Shape 7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6" name="Shape 2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7" name="Shape 3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Shape 3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特殊字体：文悦新青年体 (非商业使用) W8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73" name="正文级别 1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83" name="图片占位符 2"/>
          <p:cNvSpPr/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正文级别 1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openxmlformats.org/officeDocument/2006/relationships/image" Target="../media/image24.png"/><Relationship Id="rId27" Type="http://schemas.openxmlformats.org/officeDocument/2006/relationships/image" Target="../media/image25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30" Type="http://schemas.openxmlformats.org/officeDocument/2006/relationships/image" Target="../media/image28.png"/><Relationship Id="rId31" Type="http://schemas.openxmlformats.org/officeDocument/2006/relationships/image" Target="../media/image29.png"/><Relationship Id="rId32" Type="http://schemas.openxmlformats.org/officeDocument/2006/relationships/image" Target="../media/image30.png"/><Relationship Id="rId33" Type="http://schemas.openxmlformats.org/officeDocument/2006/relationships/image" Target="../media/image31.png"/><Relationship Id="rId34" Type="http://schemas.openxmlformats.org/officeDocument/2006/relationships/image" Target="../media/image32.png"/><Relationship Id="rId35" Type="http://schemas.openxmlformats.org/officeDocument/2006/relationships/image" Target="../media/image33.png"/><Relationship Id="rId36" Type="http://schemas.openxmlformats.org/officeDocument/2006/relationships/image" Target="../media/image34.png"/><Relationship Id="rId37" Type="http://schemas.openxmlformats.org/officeDocument/2006/relationships/image" Target="../media/image35.png"/><Relationship Id="rId38" Type="http://schemas.openxmlformats.org/officeDocument/2006/relationships/image" Target="../media/image36.png"/><Relationship Id="rId39" Type="http://schemas.openxmlformats.org/officeDocument/2006/relationships/image" Target="../media/image37.png"/><Relationship Id="rId40" Type="http://schemas.openxmlformats.org/officeDocument/2006/relationships/image" Target="../media/image38.png"/><Relationship Id="rId41" Type="http://schemas.openxmlformats.org/officeDocument/2006/relationships/image" Target="../media/image39.png"/><Relationship Id="rId42" Type="http://schemas.openxmlformats.org/officeDocument/2006/relationships/image" Target="../media/image40.png"/><Relationship Id="rId43" Type="http://schemas.openxmlformats.org/officeDocument/2006/relationships/image" Target="../media/image41.png"/><Relationship Id="rId44" Type="http://schemas.openxmlformats.org/officeDocument/2006/relationships/image" Target="../media/image42.png"/><Relationship Id="rId45" Type="http://schemas.openxmlformats.org/officeDocument/2006/relationships/image" Target="../media/image43.png"/><Relationship Id="rId46" Type="http://schemas.openxmlformats.org/officeDocument/2006/relationships/image" Target="../media/image44.png"/><Relationship Id="rId47" Type="http://schemas.openxmlformats.org/officeDocument/2006/relationships/image" Target="../media/image45.png"/><Relationship Id="rId48" Type="http://schemas.openxmlformats.org/officeDocument/2006/relationships/image" Target="../media/image46.png"/><Relationship Id="rId49" Type="http://schemas.openxmlformats.org/officeDocument/2006/relationships/image" Target="../media/image47.png"/><Relationship Id="rId50" Type="http://schemas.openxmlformats.org/officeDocument/2006/relationships/image" Target="../media/image48.png"/><Relationship Id="rId51" Type="http://schemas.openxmlformats.org/officeDocument/2006/relationships/image" Target="../media/image49.png"/><Relationship Id="rId52" Type="http://schemas.openxmlformats.org/officeDocument/2006/relationships/image" Target="../media/image50.png"/><Relationship Id="rId53" Type="http://schemas.openxmlformats.org/officeDocument/2006/relationships/image" Target="../media/image51.png"/><Relationship Id="rId54" Type="http://schemas.openxmlformats.org/officeDocument/2006/relationships/image" Target="../media/image52.png"/><Relationship Id="rId55" Type="http://schemas.openxmlformats.org/officeDocument/2006/relationships/image" Target="../media/image53.png"/><Relationship Id="rId56" Type="http://schemas.openxmlformats.org/officeDocument/2006/relationships/image" Target="../media/image5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3.jpeg"/><Relationship Id="rId8" Type="http://schemas.openxmlformats.org/officeDocument/2006/relationships/image" Target="../media/image4.jpeg"/><Relationship Id="rId9" Type="http://schemas.openxmlformats.org/officeDocument/2006/relationships/image" Target="../media/image5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58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1373" y="5138253"/>
            <a:ext cx="1817372" cy="1905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8" name="组合 97"/>
          <p:cNvGrpSpPr/>
          <p:nvPr/>
        </p:nvGrpSpPr>
        <p:grpSpPr>
          <a:xfrm>
            <a:off x="8193636" y="6090753"/>
            <a:ext cx="1409670" cy="594506"/>
            <a:chOff x="0" y="0"/>
            <a:chExt cx="1409668" cy="594504"/>
          </a:xfrm>
        </p:grpSpPr>
        <p:sp>
          <p:nvSpPr>
            <p:cNvPr id="95" name="任意多边形: 形状 98"/>
            <p:cNvSpPr/>
            <p:nvPr/>
          </p:nvSpPr>
          <p:spPr>
            <a:xfrm>
              <a:off x="189302" y="0"/>
              <a:ext cx="1220366" cy="594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2" y="0"/>
                  </a:moveTo>
                  <a:lnTo>
                    <a:pt x="17849" y="0"/>
                  </a:lnTo>
                  <a:cubicBezTo>
                    <a:pt x="18430" y="0"/>
                    <a:pt x="18901" y="967"/>
                    <a:pt x="18901" y="2160"/>
                  </a:cubicBezTo>
                  <a:cubicBezTo>
                    <a:pt x="18901" y="3353"/>
                    <a:pt x="18430" y="4320"/>
                    <a:pt x="17849" y="4320"/>
                  </a:cubicBezTo>
                  <a:lnTo>
                    <a:pt x="11132" y="4320"/>
                  </a:lnTo>
                  <a:cubicBezTo>
                    <a:pt x="10551" y="4320"/>
                    <a:pt x="10079" y="5287"/>
                    <a:pt x="10079" y="6480"/>
                  </a:cubicBezTo>
                  <a:cubicBezTo>
                    <a:pt x="10079" y="7673"/>
                    <a:pt x="10551" y="8640"/>
                    <a:pt x="11132" y="8640"/>
                  </a:cubicBezTo>
                  <a:lnTo>
                    <a:pt x="15614" y="8640"/>
                  </a:lnTo>
                  <a:cubicBezTo>
                    <a:pt x="16195" y="8640"/>
                    <a:pt x="16667" y="9607"/>
                    <a:pt x="16667" y="10800"/>
                  </a:cubicBezTo>
                  <a:cubicBezTo>
                    <a:pt x="16667" y="11993"/>
                    <a:pt x="16195" y="12960"/>
                    <a:pt x="15614" y="12960"/>
                  </a:cubicBezTo>
                  <a:lnTo>
                    <a:pt x="14722" y="12960"/>
                  </a:lnTo>
                  <a:cubicBezTo>
                    <a:pt x="14141" y="12960"/>
                    <a:pt x="13670" y="13927"/>
                    <a:pt x="13670" y="15120"/>
                  </a:cubicBezTo>
                  <a:cubicBezTo>
                    <a:pt x="13670" y="16313"/>
                    <a:pt x="14141" y="17280"/>
                    <a:pt x="14722" y="17280"/>
                  </a:cubicBezTo>
                  <a:lnTo>
                    <a:pt x="20548" y="17280"/>
                  </a:lnTo>
                  <a:cubicBezTo>
                    <a:pt x="21129" y="17280"/>
                    <a:pt x="21600" y="18247"/>
                    <a:pt x="21600" y="19440"/>
                  </a:cubicBezTo>
                  <a:cubicBezTo>
                    <a:pt x="21600" y="20633"/>
                    <a:pt x="21129" y="21600"/>
                    <a:pt x="20548" y="21600"/>
                  </a:cubicBezTo>
                  <a:lnTo>
                    <a:pt x="2735" y="21600"/>
                  </a:lnTo>
                  <a:cubicBezTo>
                    <a:pt x="2154" y="21600"/>
                    <a:pt x="1683" y="20633"/>
                    <a:pt x="1683" y="19440"/>
                  </a:cubicBezTo>
                  <a:cubicBezTo>
                    <a:pt x="1683" y="18247"/>
                    <a:pt x="2154" y="17280"/>
                    <a:pt x="2735" y="17280"/>
                  </a:cubicBezTo>
                  <a:lnTo>
                    <a:pt x="8420" y="17280"/>
                  </a:lnTo>
                  <a:cubicBezTo>
                    <a:pt x="9001" y="17280"/>
                    <a:pt x="9472" y="16313"/>
                    <a:pt x="9472" y="15120"/>
                  </a:cubicBezTo>
                  <a:cubicBezTo>
                    <a:pt x="9472" y="13927"/>
                    <a:pt x="9001" y="12960"/>
                    <a:pt x="8420" y="12960"/>
                  </a:cubicBezTo>
                  <a:lnTo>
                    <a:pt x="4091" y="12960"/>
                  </a:lnTo>
                  <a:cubicBezTo>
                    <a:pt x="3509" y="12960"/>
                    <a:pt x="3038" y="11993"/>
                    <a:pt x="3038" y="10800"/>
                  </a:cubicBezTo>
                  <a:cubicBezTo>
                    <a:pt x="3038" y="9607"/>
                    <a:pt x="3509" y="8640"/>
                    <a:pt x="4091" y="8640"/>
                  </a:cubicBezTo>
                  <a:lnTo>
                    <a:pt x="4829" y="8640"/>
                  </a:lnTo>
                  <a:cubicBezTo>
                    <a:pt x="5410" y="8640"/>
                    <a:pt x="5881" y="7673"/>
                    <a:pt x="5881" y="6480"/>
                  </a:cubicBezTo>
                  <a:cubicBezTo>
                    <a:pt x="5881" y="5287"/>
                    <a:pt x="5410" y="4320"/>
                    <a:pt x="4829" y="4320"/>
                  </a:cubicBezTo>
                  <a:lnTo>
                    <a:pt x="1052" y="4320"/>
                  </a:lnTo>
                  <a:cubicBezTo>
                    <a:pt x="471" y="4320"/>
                    <a:pt x="0" y="3353"/>
                    <a:pt x="0" y="2160"/>
                  </a:cubicBezTo>
                  <a:cubicBezTo>
                    <a:pt x="0" y="967"/>
                    <a:pt x="471" y="0"/>
                    <a:pt x="1052" y="0"/>
                  </a:cubicBezTo>
                  <a:close/>
                </a:path>
              </a:pathLst>
            </a:custGeom>
            <a:solidFill>
              <a:srgbClr val="7BC1F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" name="椭圆 99"/>
            <p:cNvSpPr/>
            <p:nvPr/>
          </p:nvSpPr>
          <p:spPr>
            <a:xfrm>
              <a:off x="-1" y="10651"/>
              <a:ext cx="111917" cy="111917"/>
            </a:xfrm>
            <a:prstGeom prst="ellipse">
              <a:avLst/>
            </a:prstGeom>
            <a:solidFill>
              <a:srgbClr val="7BC1F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" name="椭圆 100"/>
            <p:cNvSpPr/>
            <p:nvPr/>
          </p:nvSpPr>
          <p:spPr>
            <a:xfrm>
              <a:off x="1160156" y="251945"/>
              <a:ext cx="111917" cy="111917"/>
            </a:xfrm>
            <a:prstGeom prst="ellipse">
              <a:avLst/>
            </a:prstGeom>
            <a:solidFill>
              <a:srgbClr val="7BC1F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02" name="组合 93"/>
          <p:cNvGrpSpPr/>
          <p:nvPr/>
        </p:nvGrpSpPr>
        <p:grpSpPr>
          <a:xfrm>
            <a:off x="2543687" y="513947"/>
            <a:ext cx="1497207" cy="631424"/>
            <a:chOff x="0" y="0"/>
            <a:chExt cx="1497205" cy="631422"/>
          </a:xfrm>
        </p:grpSpPr>
        <p:sp>
          <p:nvSpPr>
            <p:cNvPr id="99" name="任意多边形: 形状 94"/>
            <p:cNvSpPr/>
            <p:nvPr/>
          </p:nvSpPr>
          <p:spPr>
            <a:xfrm>
              <a:off x="201057" y="0"/>
              <a:ext cx="1296149" cy="631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2" y="0"/>
                  </a:moveTo>
                  <a:lnTo>
                    <a:pt x="17849" y="0"/>
                  </a:lnTo>
                  <a:cubicBezTo>
                    <a:pt x="18430" y="0"/>
                    <a:pt x="18901" y="967"/>
                    <a:pt x="18901" y="2160"/>
                  </a:cubicBezTo>
                  <a:cubicBezTo>
                    <a:pt x="18901" y="3353"/>
                    <a:pt x="18430" y="4320"/>
                    <a:pt x="17849" y="4320"/>
                  </a:cubicBezTo>
                  <a:lnTo>
                    <a:pt x="11132" y="4320"/>
                  </a:lnTo>
                  <a:cubicBezTo>
                    <a:pt x="10551" y="4320"/>
                    <a:pt x="10079" y="5287"/>
                    <a:pt x="10079" y="6480"/>
                  </a:cubicBezTo>
                  <a:cubicBezTo>
                    <a:pt x="10079" y="7673"/>
                    <a:pt x="10551" y="8640"/>
                    <a:pt x="11132" y="8640"/>
                  </a:cubicBezTo>
                  <a:lnTo>
                    <a:pt x="15614" y="8640"/>
                  </a:lnTo>
                  <a:cubicBezTo>
                    <a:pt x="16195" y="8640"/>
                    <a:pt x="16667" y="9607"/>
                    <a:pt x="16667" y="10800"/>
                  </a:cubicBezTo>
                  <a:cubicBezTo>
                    <a:pt x="16667" y="11993"/>
                    <a:pt x="16195" y="12960"/>
                    <a:pt x="15614" y="12960"/>
                  </a:cubicBezTo>
                  <a:lnTo>
                    <a:pt x="14722" y="12960"/>
                  </a:lnTo>
                  <a:cubicBezTo>
                    <a:pt x="14141" y="12960"/>
                    <a:pt x="13670" y="13927"/>
                    <a:pt x="13670" y="15120"/>
                  </a:cubicBezTo>
                  <a:cubicBezTo>
                    <a:pt x="13670" y="16313"/>
                    <a:pt x="14141" y="17280"/>
                    <a:pt x="14722" y="17280"/>
                  </a:cubicBezTo>
                  <a:lnTo>
                    <a:pt x="20548" y="17280"/>
                  </a:lnTo>
                  <a:cubicBezTo>
                    <a:pt x="21129" y="17280"/>
                    <a:pt x="21600" y="18247"/>
                    <a:pt x="21600" y="19440"/>
                  </a:cubicBezTo>
                  <a:cubicBezTo>
                    <a:pt x="21600" y="20633"/>
                    <a:pt x="21129" y="21600"/>
                    <a:pt x="20548" y="21600"/>
                  </a:cubicBezTo>
                  <a:lnTo>
                    <a:pt x="2735" y="21600"/>
                  </a:lnTo>
                  <a:cubicBezTo>
                    <a:pt x="2154" y="21600"/>
                    <a:pt x="1683" y="20633"/>
                    <a:pt x="1683" y="19440"/>
                  </a:cubicBezTo>
                  <a:cubicBezTo>
                    <a:pt x="1683" y="18247"/>
                    <a:pt x="2154" y="17280"/>
                    <a:pt x="2735" y="17280"/>
                  </a:cubicBezTo>
                  <a:lnTo>
                    <a:pt x="8420" y="17280"/>
                  </a:lnTo>
                  <a:cubicBezTo>
                    <a:pt x="9001" y="17280"/>
                    <a:pt x="9472" y="16313"/>
                    <a:pt x="9472" y="15120"/>
                  </a:cubicBezTo>
                  <a:cubicBezTo>
                    <a:pt x="9472" y="13927"/>
                    <a:pt x="9001" y="12960"/>
                    <a:pt x="8420" y="12960"/>
                  </a:cubicBezTo>
                  <a:lnTo>
                    <a:pt x="4091" y="12960"/>
                  </a:lnTo>
                  <a:cubicBezTo>
                    <a:pt x="3509" y="12960"/>
                    <a:pt x="3038" y="11993"/>
                    <a:pt x="3038" y="10800"/>
                  </a:cubicBezTo>
                  <a:cubicBezTo>
                    <a:pt x="3038" y="9607"/>
                    <a:pt x="3509" y="8640"/>
                    <a:pt x="4091" y="8640"/>
                  </a:cubicBezTo>
                  <a:lnTo>
                    <a:pt x="4829" y="8640"/>
                  </a:lnTo>
                  <a:cubicBezTo>
                    <a:pt x="5410" y="8640"/>
                    <a:pt x="5881" y="7673"/>
                    <a:pt x="5881" y="6480"/>
                  </a:cubicBezTo>
                  <a:cubicBezTo>
                    <a:pt x="5881" y="5287"/>
                    <a:pt x="5410" y="4320"/>
                    <a:pt x="4829" y="4320"/>
                  </a:cubicBezTo>
                  <a:lnTo>
                    <a:pt x="1052" y="4320"/>
                  </a:lnTo>
                  <a:cubicBezTo>
                    <a:pt x="471" y="4320"/>
                    <a:pt x="0" y="3353"/>
                    <a:pt x="0" y="2160"/>
                  </a:cubicBezTo>
                  <a:cubicBezTo>
                    <a:pt x="0" y="967"/>
                    <a:pt x="471" y="0"/>
                    <a:pt x="1052" y="0"/>
                  </a:cubicBezTo>
                  <a:close/>
                </a:path>
              </a:pathLst>
            </a:custGeom>
            <a:solidFill>
              <a:srgbClr val="7BC1F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" name="椭圆 95"/>
            <p:cNvSpPr/>
            <p:nvPr/>
          </p:nvSpPr>
          <p:spPr>
            <a:xfrm>
              <a:off x="0" y="11313"/>
              <a:ext cx="118867" cy="118867"/>
            </a:xfrm>
            <a:prstGeom prst="ellipse">
              <a:avLst/>
            </a:prstGeom>
            <a:solidFill>
              <a:srgbClr val="7BC1F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" name="椭圆 96"/>
            <p:cNvSpPr/>
            <p:nvPr/>
          </p:nvSpPr>
          <p:spPr>
            <a:xfrm>
              <a:off x="1333276" y="248485"/>
              <a:ext cx="118867" cy="118867"/>
            </a:xfrm>
            <a:prstGeom prst="ellipse">
              <a:avLst/>
            </a:prstGeom>
            <a:solidFill>
              <a:srgbClr val="7BC1F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3" name="任意多边形: 形状 52"/>
          <p:cNvSpPr/>
          <p:nvPr/>
        </p:nvSpPr>
        <p:spPr>
          <a:xfrm>
            <a:off x="1091293" y="1391102"/>
            <a:ext cx="10251884" cy="3936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14" y="0"/>
                </a:moveTo>
                <a:lnTo>
                  <a:pt x="19709" y="0"/>
                </a:lnTo>
                <a:cubicBezTo>
                  <a:pt x="19840" y="0"/>
                  <a:pt x="19947" y="278"/>
                  <a:pt x="19947" y="621"/>
                </a:cubicBezTo>
                <a:lnTo>
                  <a:pt x="19947" y="1067"/>
                </a:lnTo>
                <a:lnTo>
                  <a:pt x="21188" y="1067"/>
                </a:lnTo>
                <a:cubicBezTo>
                  <a:pt x="21416" y="1067"/>
                  <a:pt x="21600" y="1548"/>
                  <a:pt x="21600" y="2141"/>
                </a:cubicBezTo>
                <a:cubicBezTo>
                  <a:pt x="21600" y="2733"/>
                  <a:pt x="21416" y="3214"/>
                  <a:pt x="21188" y="3214"/>
                </a:cubicBezTo>
                <a:lnTo>
                  <a:pt x="20881" y="3214"/>
                </a:lnTo>
                <a:lnTo>
                  <a:pt x="20844" y="3204"/>
                </a:lnTo>
                <a:lnTo>
                  <a:pt x="19477" y="3204"/>
                </a:lnTo>
                <a:cubicBezTo>
                  <a:pt x="19250" y="3204"/>
                  <a:pt x="19065" y="3685"/>
                  <a:pt x="19065" y="4277"/>
                </a:cubicBezTo>
                <a:cubicBezTo>
                  <a:pt x="19065" y="4870"/>
                  <a:pt x="19250" y="5351"/>
                  <a:pt x="19477" y="5351"/>
                </a:cubicBezTo>
                <a:lnTo>
                  <a:pt x="20737" y="5351"/>
                </a:lnTo>
                <a:lnTo>
                  <a:pt x="20784" y="5363"/>
                </a:lnTo>
                <a:cubicBezTo>
                  <a:pt x="20972" y="5463"/>
                  <a:pt x="21113" y="5896"/>
                  <a:pt x="21113" y="6414"/>
                </a:cubicBezTo>
                <a:cubicBezTo>
                  <a:pt x="21113" y="7007"/>
                  <a:pt x="20928" y="7488"/>
                  <a:pt x="20701" y="7488"/>
                </a:cubicBezTo>
                <a:lnTo>
                  <a:pt x="19947" y="7488"/>
                </a:lnTo>
                <a:lnTo>
                  <a:pt x="19947" y="20979"/>
                </a:lnTo>
                <a:cubicBezTo>
                  <a:pt x="19947" y="21322"/>
                  <a:pt x="19840" y="21600"/>
                  <a:pt x="19709" y="21600"/>
                </a:cubicBezTo>
                <a:lnTo>
                  <a:pt x="1214" y="21600"/>
                </a:lnTo>
                <a:cubicBezTo>
                  <a:pt x="1082" y="21600"/>
                  <a:pt x="975" y="21322"/>
                  <a:pt x="975" y="20979"/>
                </a:cubicBezTo>
                <a:lnTo>
                  <a:pt x="975" y="20761"/>
                </a:lnTo>
                <a:lnTo>
                  <a:pt x="745" y="20761"/>
                </a:lnTo>
                <a:cubicBezTo>
                  <a:pt x="517" y="20761"/>
                  <a:pt x="333" y="20281"/>
                  <a:pt x="333" y="19688"/>
                </a:cubicBezTo>
                <a:cubicBezTo>
                  <a:pt x="333" y="19169"/>
                  <a:pt x="474" y="18737"/>
                  <a:pt x="662" y="18637"/>
                </a:cubicBezTo>
                <a:lnTo>
                  <a:pt x="709" y="18624"/>
                </a:lnTo>
                <a:lnTo>
                  <a:pt x="1143" y="18624"/>
                </a:lnTo>
                <a:cubicBezTo>
                  <a:pt x="1371" y="18624"/>
                  <a:pt x="1555" y="18144"/>
                  <a:pt x="1555" y="17551"/>
                </a:cubicBezTo>
                <a:cubicBezTo>
                  <a:pt x="1555" y="16958"/>
                  <a:pt x="1371" y="16478"/>
                  <a:pt x="1143" y="16478"/>
                </a:cubicBezTo>
                <a:lnTo>
                  <a:pt x="376" y="16478"/>
                </a:lnTo>
                <a:lnTo>
                  <a:pt x="329" y="16466"/>
                </a:lnTo>
                <a:cubicBezTo>
                  <a:pt x="141" y="16365"/>
                  <a:pt x="0" y="15933"/>
                  <a:pt x="0" y="15414"/>
                </a:cubicBezTo>
                <a:cubicBezTo>
                  <a:pt x="0" y="14821"/>
                  <a:pt x="184" y="14341"/>
                  <a:pt x="412" y="14341"/>
                </a:cubicBezTo>
                <a:lnTo>
                  <a:pt x="975" y="14341"/>
                </a:lnTo>
                <a:lnTo>
                  <a:pt x="975" y="621"/>
                </a:lnTo>
                <a:cubicBezTo>
                  <a:pt x="975" y="278"/>
                  <a:pt x="1082" y="0"/>
                  <a:pt x="1214" y="0"/>
                </a:cubicBezTo>
                <a:close/>
              </a:path>
            </a:pathLst>
          </a:custGeom>
          <a:solidFill>
            <a:srgbClr val="D7ECF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06" name="组合 48"/>
          <p:cNvGrpSpPr/>
          <p:nvPr/>
        </p:nvGrpSpPr>
        <p:grpSpPr>
          <a:xfrm>
            <a:off x="9517242" y="4965654"/>
            <a:ext cx="637376" cy="697096"/>
            <a:chOff x="0" y="0"/>
            <a:chExt cx="637375" cy="697095"/>
          </a:xfrm>
        </p:grpSpPr>
        <p:sp>
          <p:nvSpPr>
            <p:cNvPr id="104" name="椭圆 46"/>
            <p:cNvSpPr/>
            <p:nvPr/>
          </p:nvSpPr>
          <p:spPr>
            <a:xfrm rot="9000000">
              <a:off x="70686" y="70686"/>
              <a:ext cx="386243" cy="38624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" name="椭圆 47"/>
            <p:cNvSpPr/>
            <p:nvPr/>
          </p:nvSpPr>
          <p:spPr>
            <a:xfrm rot="9000000">
              <a:off x="492216" y="551936"/>
              <a:ext cx="122703" cy="12270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10" name="组合 2"/>
          <p:cNvGrpSpPr/>
          <p:nvPr/>
        </p:nvGrpSpPr>
        <p:grpSpPr>
          <a:xfrm>
            <a:off x="8107576" y="6037888"/>
            <a:ext cx="1409670" cy="594506"/>
            <a:chOff x="0" y="0"/>
            <a:chExt cx="1409668" cy="594504"/>
          </a:xfrm>
        </p:grpSpPr>
        <p:sp>
          <p:nvSpPr>
            <p:cNvPr id="107" name="任意多边形: 形状 23"/>
            <p:cNvSpPr/>
            <p:nvPr/>
          </p:nvSpPr>
          <p:spPr>
            <a:xfrm>
              <a:off x="189302" y="0"/>
              <a:ext cx="1220366" cy="594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2" y="0"/>
                  </a:moveTo>
                  <a:lnTo>
                    <a:pt x="17849" y="0"/>
                  </a:lnTo>
                  <a:cubicBezTo>
                    <a:pt x="18430" y="0"/>
                    <a:pt x="18901" y="967"/>
                    <a:pt x="18901" y="2160"/>
                  </a:cubicBezTo>
                  <a:cubicBezTo>
                    <a:pt x="18901" y="3353"/>
                    <a:pt x="18430" y="4320"/>
                    <a:pt x="17849" y="4320"/>
                  </a:cubicBezTo>
                  <a:lnTo>
                    <a:pt x="11132" y="4320"/>
                  </a:lnTo>
                  <a:cubicBezTo>
                    <a:pt x="10551" y="4320"/>
                    <a:pt x="10079" y="5287"/>
                    <a:pt x="10079" y="6480"/>
                  </a:cubicBezTo>
                  <a:cubicBezTo>
                    <a:pt x="10079" y="7673"/>
                    <a:pt x="10551" y="8640"/>
                    <a:pt x="11132" y="8640"/>
                  </a:cubicBezTo>
                  <a:lnTo>
                    <a:pt x="15614" y="8640"/>
                  </a:lnTo>
                  <a:cubicBezTo>
                    <a:pt x="16195" y="8640"/>
                    <a:pt x="16667" y="9607"/>
                    <a:pt x="16667" y="10800"/>
                  </a:cubicBezTo>
                  <a:cubicBezTo>
                    <a:pt x="16667" y="11993"/>
                    <a:pt x="16195" y="12960"/>
                    <a:pt x="15614" y="12960"/>
                  </a:cubicBezTo>
                  <a:lnTo>
                    <a:pt x="14722" y="12960"/>
                  </a:lnTo>
                  <a:cubicBezTo>
                    <a:pt x="14141" y="12960"/>
                    <a:pt x="13670" y="13927"/>
                    <a:pt x="13670" y="15120"/>
                  </a:cubicBezTo>
                  <a:cubicBezTo>
                    <a:pt x="13670" y="16313"/>
                    <a:pt x="14141" y="17280"/>
                    <a:pt x="14722" y="17280"/>
                  </a:cubicBezTo>
                  <a:lnTo>
                    <a:pt x="20548" y="17280"/>
                  </a:lnTo>
                  <a:cubicBezTo>
                    <a:pt x="21129" y="17280"/>
                    <a:pt x="21600" y="18247"/>
                    <a:pt x="21600" y="19440"/>
                  </a:cubicBezTo>
                  <a:cubicBezTo>
                    <a:pt x="21600" y="20633"/>
                    <a:pt x="21129" y="21600"/>
                    <a:pt x="20548" y="21600"/>
                  </a:cubicBezTo>
                  <a:lnTo>
                    <a:pt x="2735" y="21600"/>
                  </a:lnTo>
                  <a:cubicBezTo>
                    <a:pt x="2154" y="21600"/>
                    <a:pt x="1683" y="20633"/>
                    <a:pt x="1683" y="19440"/>
                  </a:cubicBezTo>
                  <a:cubicBezTo>
                    <a:pt x="1683" y="18247"/>
                    <a:pt x="2154" y="17280"/>
                    <a:pt x="2735" y="17280"/>
                  </a:cubicBezTo>
                  <a:lnTo>
                    <a:pt x="8420" y="17280"/>
                  </a:lnTo>
                  <a:cubicBezTo>
                    <a:pt x="9001" y="17280"/>
                    <a:pt x="9472" y="16313"/>
                    <a:pt x="9472" y="15120"/>
                  </a:cubicBezTo>
                  <a:cubicBezTo>
                    <a:pt x="9472" y="13927"/>
                    <a:pt x="9001" y="12960"/>
                    <a:pt x="8420" y="12960"/>
                  </a:cubicBezTo>
                  <a:lnTo>
                    <a:pt x="4091" y="12960"/>
                  </a:lnTo>
                  <a:cubicBezTo>
                    <a:pt x="3509" y="12960"/>
                    <a:pt x="3038" y="11993"/>
                    <a:pt x="3038" y="10800"/>
                  </a:cubicBezTo>
                  <a:cubicBezTo>
                    <a:pt x="3038" y="9607"/>
                    <a:pt x="3509" y="8640"/>
                    <a:pt x="4091" y="8640"/>
                  </a:cubicBezTo>
                  <a:lnTo>
                    <a:pt x="4829" y="8640"/>
                  </a:lnTo>
                  <a:cubicBezTo>
                    <a:pt x="5410" y="8640"/>
                    <a:pt x="5881" y="7673"/>
                    <a:pt x="5881" y="6480"/>
                  </a:cubicBezTo>
                  <a:cubicBezTo>
                    <a:pt x="5881" y="5287"/>
                    <a:pt x="5410" y="4320"/>
                    <a:pt x="4829" y="4320"/>
                  </a:cubicBezTo>
                  <a:lnTo>
                    <a:pt x="1052" y="4320"/>
                  </a:lnTo>
                  <a:cubicBezTo>
                    <a:pt x="471" y="4320"/>
                    <a:pt x="0" y="3353"/>
                    <a:pt x="0" y="2160"/>
                  </a:cubicBezTo>
                  <a:cubicBezTo>
                    <a:pt x="0" y="967"/>
                    <a:pt x="471" y="0"/>
                    <a:pt x="105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" name="椭圆 5"/>
            <p:cNvSpPr/>
            <p:nvPr/>
          </p:nvSpPr>
          <p:spPr>
            <a:xfrm>
              <a:off x="-1" y="10651"/>
              <a:ext cx="111917" cy="11191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" name="椭圆 24"/>
            <p:cNvSpPr/>
            <p:nvPr/>
          </p:nvSpPr>
          <p:spPr>
            <a:xfrm>
              <a:off x="1160156" y="251945"/>
              <a:ext cx="111917" cy="11191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1" name="椭圆 43"/>
          <p:cNvSpPr/>
          <p:nvPr/>
        </p:nvSpPr>
        <p:spPr>
          <a:xfrm>
            <a:off x="1902380" y="1178386"/>
            <a:ext cx="386243" cy="38624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23" name="组合 88"/>
          <p:cNvGrpSpPr/>
          <p:nvPr/>
        </p:nvGrpSpPr>
        <p:grpSpPr>
          <a:xfrm>
            <a:off x="1925717" y="1323975"/>
            <a:ext cx="8061290" cy="3936368"/>
            <a:chOff x="0" y="0"/>
            <a:chExt cx="8061289" cy="3936367"/>
          </a:xfrm>
        </p:grpSpPr>
        <p:sp>
          <p:nvSpPr>
            <p:cNvPr id="112" name="直接连接符 56"/>
            <p:cNvSpPr/>
            <p:nvPr/>
          </p:nvSpPr>
          <p:spPr>
            <a:xfrm flipH="1">
              <a:off x="806129" y="0"/>
              <a:ext cx="1" cy="3936368"/>
            </a:xfrm>
            <a:prstGeom prst="line">
              <a:avLst/>
            </a:prstGeom>
            <a:noFill/>
            <a:ln w="12700" cap="flat">
              <a:solidFill>
                <a:srgbClr val="0589F7">
                  <a:alpha val="6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3" name="直接连接符 59"/>
            <p:cNvSpPr/>
            <p:nvPr/>
          </p:nvSpPr>
          <p:spPr>
            <a:xfrm flipH="1">
              <a:off x="1612259" y="0"/>
              <a:ext cx="1" cy="3936368"/>
            </a:xfrm>
            <a:prstGeom prst="line">
              <a:avLst/>
            </a:prstGeom>
            <a:noFill/>
            <a:ln w="12700" cap="flat">
              <a:solidFill>
                <a:srgbClr val="0589F7">
                  <a:alpha val="6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4" name="直接连接符 60"/>
            <p:cNvSpPr/>
            <p:nvPr/>
          </p:nvSpPr>
          <p:spPr>
            <a:xfrm flipH="1">
              <a:off x="2418388" y="0"/>
              <a:ext cx="1" cy="3936368"/>
            </a:xfrm>
            <a:prstGeom prst="line">
              <a:avLst/>
            </a:prstGeom>
            <a:noFill/>
            <a:ln w="12700" cap="flat">
              <a:solidFill>
                <a:srgbClr val="0589F7">
                  <a:alpha val="6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5" name="直接连接符 61"/>
            <p:cNvSpPr/>
            <p:nvPr/>
          </p:nvSpPr>
          <p:spPr>
            <a:xfrm flipH="1">
              <a:off x="3224517" y="0"/>
              <a:ext cx="1" cy="3936368"/>
            </a:xfrm>
            <a:prstGeom prst="line">
              <a:avLst/>
            </a:prstGeom>
            <a:noFill/>
            <a:ln w="12700" cap="flat">
              <a:solidFill>
                <a:srgbClr val="0589F7">
                  <a:alpha val="6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6" name="直接连接符 62"/>
            <p:cNvSpPr/>
            <p:nvPr/>
          </p:nvSpPr>
          <p:spPr>
            <a:xfrm flipH="1">
              <a:off x="4030646" y="0"/>
              <a:ext cx="1" cy="3936368"/>
            </a:xfrm>
            <a:prstGeom prst="line">
              <a:avLst/>
            </a:prstGeom>
            <a:noFill/>
            <a:ln w="12700" cap="flat">
              <a:solidFill>
                <a:srgbClr val="0589F7">
                  <a:alpha val="6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7" name="直接连接符 63"/>
            <p:cNvSpPr/>
            <p:nvPr/>
          </p:nvSpPr>
          <p:spPr>
            <a:xfrm flipH="1">
              <a:off x="4836775" y="0"/>
              <a:ext cx="1" cy="3936368"/>
            </a:xfrm>
            <a:prstGeom prst="line">
              <a:avLst/>
            </a:prstGeom>
            <a:noFill/>
            <a:ln w="12700" cap="flat">
              <a:solidFill>
                <a:srgbClr val="0589F7">
                  <a:alpha val="6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8" name="直接连接符 64"/>
            <p:cNvSpPr/>
            <p:nvPr/>
          </p:nvSpPr>
          <p:spPr>
            <a:xfrm flipH="1">
              <a:off x="5642904" y="0"/>
              <a:ext cx="1" cy="3936368"/>
            </a:xfrm>
            <a:prstGeom prst="line">
              <a:avLst/>
            </a:prstGeom>
            <a:noFill/>
            <a:ln w="12700" cap="flat">
              <a:solidFill>
                <a:srgbClr val="0589F7">
                  <a:alpha val="6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9" name="直接连接符 65"/>
            <p:cNvSpPr/>
            <p:nvPr/>
          </p:nvSpPr>
          <p:spPr>
            <a:xfrm flipH="1">
              <a:off x="6449034" y="0"/>
              <a:ext cx="1" cy="3936368"/>
            </a:xfrm>
            <a:prstGeom prst="line">
              <a:avLst/>
            </a:prstGeom>
            <a:noFill/>
            <a:ln w="12700" cap="flat">
              <a:solidFill>
                <a:srgbClr val="0589F7">
                  <a:alpha val="6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0" name="直接连接符 66"/>
            <p:cNvSpPr/>
            <p:nvPr/>
          </p:nvSpPr>
          <p:spPr>
            <a:xfrm flipH="1">
              <a:off x="7255163" y="0"/>
              <a:ext cx="1" cy="3936368"/>
            </a:xfrm>
            <a:prstGeom prst="line">
              <a:avLst/>
            </a:prstGeom>
            <a:noFill/>
            <a:ln w="12700" cap="flat">
              <a:solidFill>
                <a:srgbClr val="0589F7">
                  <a:alpha val="6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1" name="直接连接符 67"/>
            <p:cNvSpPr/>
            <p:nvPr/>
          </p:nvSpPr>
          <p:spPr>
            <a:xfrm flipH="1">
              <a:off x="8061288" y="0"/>
              <a:ext cx="1" cy="3936368"/>
            </a:xfrm>
            <a:prstGeom prst="line">
              <a:avLst/>
            </a:prstGeom>
            <a:noFill/>
            <a:ln w="12700" cap="flat">
              <a:solidFill>
                <a:srgbClr val="0589F7">
                  <a:alpha val="6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2" name="直接连接符 70"/>
            <p:cNvSpPr/>
            <p:nvPr/>
          </p:nvSpPr>
          <p:spPr>
            <a:xfrm flipH="1">
              <a:off x="-1" y="0"/>
              <a:ext cx="3" cy="3936368"/>
            </a:xfrm>
            <a:prstGeom prst="line">
              <a:avLst/>
            </a:prstGeom>
            <a:noFill/>
            <a:ln w="12700" cap="flat">
              <a:solidFill>
                <a:srgbClr val="0589F7">
                  <a:alpha val="6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28" name="组合 86"/>
          <p:cNvGrpSpPr/>
          <p:nvPr/>
        </p:nvGrpSpPr>
        <p:grpSpPr>
          <a:xfrm>
            <a:off x="1510638" y="2126289"/>
            <a:ext cx="8973845" cy="2417751"/>
            <a:chOff x="0" y="0"/>
            <a:chExt cx="8973844" cy="2417750"/>
          </a:xfrm>
        </p:grpSpPr>
        <p:sp>
          <p:nvSpPr>
            <p:cNvPr id="124" name="直接连接符 73"/>
            <p:cNvSpPr/>
            <p:nvPr/>
          </p:nvSpPr>
          <p:spPr>
            <a:xfrm flipH="1" flipV="1">
              <a:off x="-1" y="0"/>
              <a:ext cx="8629407" cy="44341"/>
            </a:xfrm>
            <a:prstGeom prst="line">
              <a:avLst/>
            </a:prstGeom>
            <a:noFill/>
            <a:ln w="12700" cap="flat">
              <a:solidFill>
                <a:srgbClr val="0589F7">
                  <a:alpha val="6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5" name="直接连接符 74"/>
            <p:cNvSpPr/>
            <p:nvPr/>
          </p:nvSpPr>
          <p:spPr>
            <a:xfrm flipH="1" flipV="1">
              <a:off x="634" y="805491"/>
              <a:ext cx="8973210" cy="1"/>
            </a:xfrm>
            <a:prstGeom prst="line">
              <a:avLst/>
            </a:prstGeom>
            <a:noFill/>
            <a:ln w="12700" cap="flat">
              <a:solidFill>
                <a:srgbClr val="0589F7">
                  <a:alpha val="6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6" name="直接连接符 75"/>
            <p:cNvSpPr/>
            <p:nvPr/>
          </p:nvSpPr>
          <p:spPr>
            <a:xfrm flipH="1" flipV="1">
              <a:off x="634" y="1611621"/>
              <a:ext cx="8973210" cy="1"/>
            </a:xfrm>
            <a:prstGeom prst="line">
              <a:avLst/>
            </a:prstGeom>
            <a:noFill/>
            <a:ln w="12700" cap="flat">
              <a:solidFill>
                <a:srgbClr val="0589F7">
                  <a:alpha val="6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7" name="直接连接符 76"/>
            <p:cNvSpPr/>
            <p:nvPr/>
          </p:nvSpPr>
          <p:spPr>
            <a:xfrm flipH="1" flipV="1">
              <a:off x="634" y="2417750"/>
              <a:ext cx="8973210" cy="1"/>
            </a:xfrm>
            <a:prstGeom prst="line">
              <a:avLst/>
            </a:prstGeom>
            <a:noFill/>
            <a:ln w="12700" cap="flat">
              <a:solidFill>
                <a:srgbClr val="0589F7">
                  <a:alpha val="6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129" name="椭圆 45"/>
          <p:cNvSpPr/>
          <p:nvPr/>
        </p:nvSpPr>
        <p:spPr>
          <a:xfrm>
            <a:off x="1957951" y="862620"/>
            <a:ext cx="122703" cy="1227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33" name="组合 4"/>
          <p:cNvGrpSpPr/>
          <p:nvPr/>
        </p:nvGrpSpPr>
        <p:grpSpPr>
          <a:xfrm>
            <a:off x="2491189" y="469278"/>
            <a:ext cx="1497206" cy="631423"/>
            <a:chOff x="0" y="0"/>
            <a:chExt cx="1497204" cy="631422"/>
          </a:xfrm>
        </p:grpSpPr>
        <p:sp>
          <p:nvSpPr>
            <p:cNvPr id="130" name="任意多边形: 形状 54"/>
            <p:cNvSpPr/>
            <p:nvPr/>
          </p:nvSpPr>
          <p:spPr>
            <a:xfrm>
              <a:off x="201057" y="0"/>
              <a:ext cx="1296148" cy="631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2" y="0"/>
                  </a:moveTo>
                  <a:lnTo>
                    <a:pt x="17849" y="0"/>
                  </a:lnTo>
                  <a:cubicBezTo>
                    <a:pt x="18430" y="0"/>
                    <a:pt x="18901" y="967"/>
                    <a:pt x="18901" y="2160"/>
                  </a:cubicBezTo>
                  <a:cubicBezTo>
                    <a:pt x="18901" y="3353"/>
                    <a:pt x="18430" y="4320"/>
                    <a:pt x="17849" y="4320"/>
                  </a:cubicBezTo>
                  <a:lnTo>
                    <a:pt x="11132" y="4320"/>
                  </a:lnTo>
                  <a:cubicBezTo>
                    <a:pt x="10551" y="4320"/>
                    <a:pt x="10079" y="5287"/>
                    <a:pt x="10079" y="6480"/>
                  </a:cubicBezTo>
                  <a:cubicBezTo>
                    <a:pt x="10079" y="7673"/>
                    <a:pt x="10551" y="8640"/>
                    <a:pt x="11132" y="8640"/>
                  </a:cubicBezTo>
                  <a:lnTo>
                    <a:pt x="15614" y="8640"/>
                  </a:lnTo>
                  <a:cubicBezTo>
                    <a:pt x="16195" y="8640"/>
                    <a:pt x="16667" y="9607"/>
                    <a:pt x="16667" y="10800"/>
                  </a:cubicBezTo>
                  <a:cubicBezTo>
                    <a:pt x="16667" y="11993"/>
                    <a:pt x="16195" y="12960"/>
                    <a:pt x="15614" y="12960"/>
                  </a:cubicBezTo>
                  <a:lnTo>
                    <a:pt x="14722" y="12960"/>
                  </a:lnTo>
                  <a:cubicBezTo>
                    <a:pt x="14141" y="12960"/>
                    <a:pt x="13670" y="13927"/>
                    <a:pt x="13670" y="15120"/>
                  </a:cubicBezTo>
                  <a:cubicBezTo>
                    <a:pt x="13670" y="16313"/>
                    <a:pt x="14141" y="17280"/>
                    <a:pt x="14722" y="17280"/>
                  </a:cubicBezTo>
                  <a:lnTo>
                    <a:pt x="20548" y="17280"/>
                  </a:lnTo>
                  <a:cubicBezTo>
                    <a:pt x="21129" y="17280"/>
                    <a:pt x="21600" y="18247"/>
                    <a:pt x="21600" y="19440"/>
                  </a:cubicBezTo>
                  <a:cubicBezTo>
                    <a:pt x="21600" y="20633"/>
                    <a:pt x="21129" y="21600"/>
                    <a:pt x="20548" y="21600"/>
                  </a:cubicBezTo>
                  <a:lnTo>
                    <a:pt x="2735" y="21600"/>
                  </a:lnTo>
                  <a:cubicBezTo>
                    <a:pt x="2154" y="21600"/>
                    <a:pt x="1683" y="20633"/>
                    <a:pt x="1683" y="19440"/>
                  </a:cubicBezTo>
                  <a:cubicBezTo>
                    <a:pt x="1683" y="18247"/>
                    <a:pt x="2154" y="17280"/>
                    <a:pt x="2735" y="17280"/>
                  </a:cubicBezTo>
                  <a:lnTo>
                    <a:pt x="8420" y="17280"/>
                  </a:lnTo>
                  <a:cubicBezTo>
                    <a:pt x="9001" y="17280"/>
                    <a:pt x="9472" y="16313"/>
                    <a:pt x="9472" y="15120"/>
                  </a:cubicBezTo>
                  <a:cubicBezTo>
                    <a:pt x="9472" y="13927"/>
                    <a:pt x="9001" y="12960"/>
                    <a:pt x="8420" y="12960"/>
                  </a:cubicBezTo>
                  <a:lnTo>
                    <a:pt x="4091" y="12960"/>
                  </a:lnTo>
                  <a:cubicBezTo>
                    <a:pt x="3509" y="12960"/>
                    <a:pt x="3038" y="11993"/>
                    <a:pt x="3038" y="10800"/>
                  </a:cubicBezTo>
                  <a:cubicBezTo>
                    <a:pt x="3038" y="9607"/>
                    <a:pt x="3509" y="8640"/>
                    <a:pt x="4091" y="8640"/>
                  </a:cubicBezTo>
                  <a:lnTo>
                    <a:pt x="4829" y="8640"/>
                  </a:lnTo>
                  <a:cubicBezTo>
                    <a:pt x="5410" y="8640"/>
                    <a:pt x="5881" y="7673"/>
                    <a:pt x="5881" y="6480"/>
                  </a:cubicBezTo>
                  <a:cubicBezTo>
                    <a:pt x="5881" y="5287"/>
                    <a:pt x="5410" y="4320"/>
                    <a:pt x="4829" y="4320"/>
                  </a:cubicBezTo>
                  <a:lnTo>
                    <a:pt x="1052" y="4320"/>
                  </a:lnTo>
                  <a:cubicBezTo>
                    <a:pt x="471" y="4320"/>
                    <a:pt x="0" y="3353"/>
                    <a:pt x="0" y="2160"/>
                  </a:cubicBezTo>
                  <a:cubicBezTo>
                    <a:pt x="0" y="967"/>
                    <a:pt x="471" y="0"/>
                    <a:pt x="105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" name="椭圆 55"/>
            <p:cNvSpPr/>
            <p:nvPr/>
          </p:nvSpPr>
          <p:spPr>
            <a:xfrm>
              <a:off x="-1" y="11313"/>
              <a:ext cx="118867" cy="11886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" name="椭圆 57"/>
            <p:cNvSpPr/>
            <p:nvPr/>
          </p:nvSpPr>
          <p:spPr>
            <a:xfrm>
              <a:off x="1333275" y="248485"/>
              <a:ext cx="118867" cy="11886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4" name="任意多边形: 形状 53"/>
          <p:cNvSpPr/>
          <p:nvPr/>
        </p:nvSpPr>
        <p:spPr>
          <a:xfrm>
            <a:off x="-95569" y="5728877"/>
            <a:ext cx="1186864" cy="578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2" y="0"/>
                </a:moveTo>
                <a:lnTo>
                  <a:pt x="17849" y="0"/>
                </a:lnTo>
                <a:cubicBezTo>
                  <a:pt x="18430" y="0"/>
                  <a:pt x="18901" y="967"/>
                  <a:pt x="18901" y="2160"/>
                </a:cubicBezTo>
                <a:cubicBezTo>
                  <a:pt x="18901" y="3353"/>
                  <a:pt x="18430" y="4320"/>
                  <a:pt x="17849" y="4320"/>
                </a:cubicBezTo>
                <a:lnTo>
                  <a:pt x="11132" y="4320"/>
                </a:lnTo>
                <a:cubicBezTo>
                  <a:pt x="10551" y="4320"/>
                  <a:pt x="10079" y="5287"/>
                  <a:pt x="10079" y="6480"/>
                </a:cubicBezTo>
                <a:cubicBezTo>
                  <a:pt x="10079" y="7673"/>
                  <a:pt x="10551" y="8640"/>
                  <a:pt x="11132" y="8640"/>
                </a:cubicBezTo>
                <a:lnTo>
                  <a:pt x="15614" y="8640"/>
                </a:lnTo>
                <a:cubicBezTo>
                  <a:pt x="16195" y="8640"/>
                  <a:pt x="16667" y="9607"/>
                  <a:pt x="16667" y="10800"/>
                </a:cubicBezTo>
                <a:cubicBezTo>
                  <a:pt x="16667" y="11993"/>
                  <a:pt x="16195" y="12960"/>
                  <a:pt x="15614" y="12960"/>
                </a:cubicBezTo>
                <a:lnTo>
                  <a:pt x="14722" y="12960"/>
                </a:lnTo>
                <a:cubicBezTo>
                  <a:pt x="14141" y="12960"/>
                  <a:pt x="13670" y="13927"/>
                  <a:pt x="13670" y="15120"/>
                </a:cubicBezTo>
                <a:cubicBezTo>
                  <a:pt x="13670" y="16313"/>
                  <a:pt x="14141" y="17280"/>
                  <a:pt x="14722" y="17280"/>
                </a:cubicBezTo>
                <a:lnTo>
                  <a:pt x="20548" y="17280"/>
                </a:lnTo>
                <a:cubicBezTo>
                  <a:pt x="21129" y="17280"/>
                  <a:pt x="21600" y="18247"/>
                  <a:pt x="21600" y="19440"/>
                </a:cubicBezTo>
                <a:cubicBezTo>
                  <a:pt x="21600" y="20633"/>
                  <a:pt x="21129" y="21600"/>
                  <a:pt x="20548" y="21600"/>
                </a:cubicBezTo>
                <a:lnTo>
                  <a:pt x="2735" y="21600"/>
                </a:lnTo>
                <a:cubicBezTo>
                  <a:pt x="2154" y="21600"/>
                  <a:pt x="1683" y="20633"/>
                  <a:pt x="1683" y="19440"/>
                </a:cubicBezTo>
                <a:cubicBezTo>
                  <a:pt x="1683" y="18247"/>
                  <a:pt x="2154" y="17280"/>
                  <a:pt x="2735" y="17280"/>
                </a:cubicBezTo>
                <a:lnTo>
                  <a:pt x="8420" y="17280"/>
                </a:lnTo>
                <a:cubicBezTo>
                  <a:pt x="9001" y="17280"/>
                  <a:pt x="9472" y="16313"/>
                  <a:pt x="9472" y="15120"/>
                </a:cubicBezTo>
                <a:cubicBezTo>
                  <a:pt x="9472" y="13927"/>
                  <a:pt x="9001" y="12960"/>
                  <a:pt x="8420" y="12960"/>
                </a:cubicBezTo>
                <a:lnTo>
                  <a:pt x="4091" y="12960"/>
                </a:lnTo>
                <a:cubicBezTo>
                  <a:pt x="3509" y="12960"/>
                  <a:pt x="3038" y="11993"/>
                  <a:pt x="3038" y="10800"/>
                </a:cubicBezTo>
                <a:cubicBezTo>
                  <a:pt x="3038" y="9607"/>
                  <a:pt x="3509" y="8640"/>
                  <a:pt x="4091" y="8640"/>
                </a:cubicBezTo>
                <a:lnTo>
                  <a:pt x="4829" y="8640"/>
                </a:lnTo>
                <a:cubicBezTo>
                  <a:pt x="5410" y="8640"/>
                  <a:pt x="5881" y="7673"/>
                  <a:pt x="5881" y="6480"/>
                </a:cubicBezTo>
                <a:cubicBezTo>
                  <a:pt x="5881" y="5287"/>
                  <a:pt x="5410" y="4320"/>
                  <a:pt x="4829" y="4320"/>
                </a:cubicBezTo>
                <a:lnTo>
                  <a:pt x="1052" y="4320"/>
                </a:lnTo>
                <a:cubicBezTo>
                  <a:pt x="471" y="4320"/>
                  <a:pt x="0" y="3353"/>
                  <a:pt x="0" y="2160"/>
                </a:cubicBezTo>
                <a:cubicBezTo>
                  <a:pt x="0" y="967"/>
                  <a:pt x="471" y="0"/>
                  <a:pt x="1052" y="0"/>
                </a:cubicBezTo>
                <a:close/>
              </a:path>
            </a:pathLst>
          </a:custGeom>
          <a:solidFill>
            <a:srgbClr val="7BC1F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5" name="PA_任意多边形 89"/>
          <p:cNvSpPr/>
          <p:nvPr/>
        </p:nvSpPr>
        <p:spPr>
          <a:xfrm>
            <a:off x="-461489" y="5394600"/>
            <a:ext cx="1269677" cy="623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67" y="0"/>
                </a:moveTo>
                <a:lnTo>
                  <a:pt x="13213" y="0"/>
                </a:lnTo>
                <a:cubicBezTo>
                  <a:pt x="13806" y="0"/>
                  <a:pt x="14287" y="979"/>
                  <a:pt x="14287" y="2187"/>
                </a:cubicBezTo>
                <a:cubicBezTo>
                  <a:pt x="14287" y="2791"/>
                  <a:pt x="14167" y="3338"/>
                  <a:pt x="13972" y="3734"/>
                </a:cubicBezTo>
                <a:lnTo>
                  <a:pt x="13666" y="4155"/>
                </a:lnTo>
                <a:lnTo>
                  <a:pt x="10991" y="4155"/>
                </a:lnTo>
                <a:cubicBezTo>
                  <a:pt x="10544" y="4155"/>
                  <a:pt x="10161" y="4708"/>
                  <a:pt x="9997" y="5497"/>
                </a:cubicBezTo>
                <a:lnTo>
                  <a:pt x="9912" y="6352"/>
                </a:lnTo>
                <a:lnTo>
                  <a:pt x="9997" y="7207"/>
                </a:lnTo>
                <a:cubicBezTo>
                  <a:pt x="10161" y="7996"/>
                  <a:pt x="10544" y="8549"/>
                  <a:pt x="10991" y="8549"/>
                </a:cubicBezTo>
                <a:lnTo>
                  <a:pt x="17827" y="8549"/>
                </a:lnTo>
                <a:lnTo>
                  <a:pt x="17733" y="8568"/>
                </a:lnTo>
                <a:lnTo>
                  <a:pt x="20526" y="8568"/>
                </a:lnTo>
                <a:cubicBezTo>
                  <a:pt x="21119" y="8568"/>
                  <a:pt x="21600" y="9548"/>
                  <a:pt x="21600" y="10756"/>
                </a:cubicBezTo>
                <a:cubicBezTo>
                  <a:pt x="21600" y="11812"/>
                  <a:pt x="21232" y="12694"/>
                  <a:pt x="20743" y="12898"/>
                </a:cubicBezTo>
                <a:lnTo>
                  <a:pt x="20542" y="12940"/>
                </a:lnTo>
                <a:lnTo>
                  <a:pt x="15891" y="12940"/>
                </a:lnTo>
                <a:cubicBezTo>
                  <a:pt x="15298" y="12940"/>
                  <a:pt x="14817" y="13919"/>
                  <a:pt x="14817" y="15127"/>
                </a:cubicBezTo>
                <a:cubicBezTo>
                  <a:pt x="14817" y="16335"/>
                  <a:pt x="15298" y="17314"/>
                  <a:pt x="15891" y="17314"/>
                </a:cubicBezTo>
                <a:lnTo>
                  <a:pt x="17993" y="17314"/>
                </a:lnTo>
                <a:lnTo>
                  <a:pt x="18278" y="17542"/>
                </a:lnTo>
                <a:cubicBezTo>
                  <a:pt x="18588" y="17926"/>
                  <a:pt x="18795" y="18620"/>
                  <a:pt x="18795" y="19413"/>
                </a:cubicBezTo>
                <a:cubicBezTo>
                  <a:pt x="18795" y="20621"/>
                  <a:pt x="18314" y="21600"/>
                  <a:pt x="17721" y="21600"/>
                </a:cubicBezTo>
                <a:lnTo>
                  <a:pt x="6068" y="21600"/>
                </a:lnTo>
                <a:cubicBezTo>
                  <a:pt x="5475" y="21600"/>
                  <a:pt x="4994" y="20621"/>
                  <a:pt x="4994" y="19413"/>
                </a:cubicBezTo>
                <a:cubicBezTo>
                  <a:pt x="4994" y="18620"/>
                  <a:pt x="5201" y="17926"/>
                  <a:pt x="5511" y="17542"/>
                </a:cubicBezTo>
                <a:lnTo>
                  <a:pt x="5797" y="17314"/>
                </a:lnTo>
                <a:lnTo>
                  <a:pt x="11573" y="17314"/>
                </a:lnTo>
                <a:cubicBezTo>
                  <a:pt x="12166" y="17314"/>
                  <a:pt x="12646" y="16335"/>
                  <a:pt x="12646" y="15127"/>
                </a:cubicBezTo>
                <a:cubicBezTo>
                  <a:pt x="12646" y="13919"/>
                  <a:pt x="12166" y="12940"/>
                  <a:pt x="11573" y="12940"/>
                </a:cubicBezTo>
                <a:lnTo>
                  <a:pt x="1058" y="12940"/>
                </a:lnTo>
                <a:lnTo>
                  <a:pt x="857" y="12898"/>
                </a:lnTo>
                <a:cubicBezTo>
                  <a:pt x="368" y="12694"/>
                  <a:pt x="0" y="11812"/>
                  <a:pt x="0" y="10756"/>
                </a:cubicBezTo>
                <a:cubicBezTo>
                  <a:pt x="0" y="9548"/>
                  <a:pt x="481" y="8568"/>
                  <a:pt x="1074" y="8568"/>
                </a:cubicBezTo>
                <a:lnTo>
                  <a:pt x="3867" y="8568"/>
                </a:lnTo>
                <a:lnTo>
                  <a:pt x="3773" y="8549"/>
                </a:lnTo>
                <a:lnTo>
                  <a:pt x="6038" y="8549"/>
                </a:lnTo>
                <a:cubicBezTo>
                  <a:pt x="6631" y="8549"/>
                  <a:pt x="7112" y="7570"/>
                  <a:pt x="7112" y="6362"/>
                </a:cubicBezTo>
                <a:cubicBezTo>
                  <a:pt x="7112" y="5154"/>
                  <a:pt x="6631" y="4175"/>
                  <a:pt x="6038" y="4175"/>
                </a:cubicBezTo>
                <a:lnTo>
                  <a:pt x="3427" y="4175"/>
                </a:lnTo>
                <a:lnTo>
                  <a:pt x="3184" y="3875"/>
                </a:lnTo>
                <a:cubicBezTo>
                  <a:pt x="2946" y="3474"/>
                  <a:pt x="2794" y="2867"/>
                  <a:pt x="2794" y="2187"/>
                </a:cubicBezTo>
                <a:cubicBezTo>
                  <a:pt x="2794" y="979"/>
                  <a:pt x="3274" y="0"/>
                  <a:pt x="3867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任意多边形: 形状 42"/>
          <p:cNvSpPr/>
          <p:nvPr/>
        </p:nvSpPr>
        <p:spPr>
          <a:xfrm>
            <a:off x="1047749" y="1323975"/>
            <a:ext cx="10251884" cy="3936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14" y="0"/>
                </a:moveTo>
                <a:lnTo>
                  <a:pt x="19709" y="0"/>
                </a:lnTo>
                <a:cubicBezTo>
                  <a:pt x="19840" y="0"/>
                  <a:pt x="19947" y="278"/>
                  <a:pt x="19947" y="621"/>
                </a:cubicBezTo>
                <a:lnTo>
                  <a:pt x="19947" y="1067"/>
                </a:lnTo>
                <a:lnTo>
                  <a:pt x="21188" y="1067"/>
                </a:lnTo>
                <a:cubicBezTo>
                  <a:pt x="21416" y="1067"/>
                  <a:pt x="21600" y="1548"/>
                  <a:pt x="21600" y="2141"/>
                </a:cubicBezTo>
                <a:cubicBezTo>
                  <a:pt x="21600" y="2733"/>
                  <a:pt x="21416" y="3214"/>
                  <a:pt x="21188" y="3214"/>
                </a:cubicBezTo>
                <a:lnTo>
                  <a:pt x="20881" y="3214"/>
                </a:lnTo>
                <a:lnTo>
                  <a:pt x="20844" y="3204"/>
                </a:lnTo>
                <a:lnTo>
                  <a:pt x="19477" y="3204"/>
                </a:lnTo>
                <a:cubicBezTo>
                  <a:pt x="19250" y="3204"/>
                  <a:pt x="19065" y="3685"/>
                  <a:pt x="19065" y="4277"/>
                </a:cubicBezTo>
                <a:cubicBezTo>
                  <a:pt x="19065" y="4870"/>
                  <a:pt x="19250" y="5351"/>
                  <a:pt x="19477" y="5351"/>
                </a:cubicBezTo>
                <a:lnTo>
                  <a:pt x="20737" y="5351"/>
                </a:lnTo>
                <a:lnTo>
                  <a:pt x="20784" y="5363"/>
                </a:lnTo>
                <a:cubicBezTo>
                  <a:pt x="20972" y="5463"/>
                  <a:pt x="21113" y="5896"/>
                  <a:pt x="21113" y="6414"/>
                </a:cubicBezTo>
                <a:cubicBezTo>
                  <a:pt x="21113" y="7007"/>
                  <a:pt x="20928" y="7488"/>
                  <a:pt x="20701" y="7488"/>
                </a:cubicBezTo>
                <a:lnTo>
                  <a:pt x="19947" y="7488"/>
                </a:lnTo>
                <a:lnTo>
                  <a:pt x="19947" y="20979"/>
                </a:lnTo>
                <a:cubicBezTo>
                  <a:pt x="19947" y="21322"/>
                  <a:pt x="19840" y="21600"/>
                  <a:pt x="19709" y="21600"/>
                </a:cubicBezTo>
                <a:lnTo>
                  <a:pt x="1214" y="21600"/>
                </a:lnTo>
                <a:cubicBezTo>
                  <a:pt x="1082" y="21600"/>
                  <a:pt x="975" y="21322"/>
                  <a:pt x="975" y="20979"/>
                </a:cubicBezTo>
                <a:lnTo>
                  <a:pt x="975" y="20761"/>
                </a:lnTo>
                <a:lnTo>
                  <a:pt x="745" y="20761"/>
                </a:lnTo>
                <a:cubicBezTo>
                  <a:pt x="517" y="20761"/>
                  <a:pt x="333" y="20281"/>
                  <a:pt x="333" y="19688"/>
                </a:cubicBezTo>
                <a:cubicBezTo>
                  <a:pt x="333" y="19169"/>
                  <a:pt x="474" y="18737"/>
                  <a:pt x="662" y="18637"/>
                </a:cubicBezTo>
                <a:lnTo>
                  <a:pt x="709" y="18624"/>
                </a:lnTo>
                <a:lnTo>
                  <a:pt x="1143" y="18624"/>
                </a:lnTo>
                <a:cubicBezTo>
                  <a:pt x="1371" y="18624"/>
                  <a:pt x="1555" y="18144"/>
                  <a:pt x="1555" y="17551"/>
                </a:cubicBezTo>
                <a:cubicBezTo>
                  <a:pt x="1555" y="16958"/>
                  <a:pt x="1371" y="16478"/>
                  <a:pt x="1143" y="16478"/>
                </a:cubicBezTo>
                <a:lnTo>
                  <a:pt x="376" y="16478"/>
                </a:lnTo>
                <a:lnTo>
                  <a:pt x="329" y="16466"/>
                </a:lnTo>
                <a:cubicBezTo>
                  <a:pt x="141" y="16365"/>
                  <a:pt x="0" y="15933"/>
                  <a:pt x="0" y="15414"/>
                </a:cubicBezTo>
                <a:cubicBezTo>
                  <a:pt x="0" y="14821"/>
                  <a:pt x="184" y="14341"/>
                  <a:pt x="412" y="14341"/>
                </a:cubicBezTo>
                <a:lnTo>
                  <a:pt x="975" y="14341"/>
                </a:lnTo>
                <a:lnTo>
                  <a:pt x="975" y="621"/>
                </a:lnTo>
                <a:cubicBezTo>
                  <a:pt x="975" y="278"/>
                  <a:pt x="1082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9600">
                <a:solidFill>
                  <a:srgbClr val="262626"/>
                </a:solidFill>
                <a:latin typeface="文悦新青年体 (非商业使用) W8"/>
                <a:ea typeface="文悦新青年体 (非商业使用) W8"/>
                <a:cs typeface="文悦新青年体 (非商业使用) W8"/>
                <a:sym typeface="文悦新青年体 (非商业使用) W8"/>
              </a:defRPr>
            </a:pPr>
          </a:p>
        </p:txBody>
      </p:sp>
      <p:sp>
        <p:nvSpPr>
          <p:cNvPr id="137" name="TextBox 1"/>
          <p:cNvSpPr txBox="1"/>
          <p:nvPr/>
        </p:nvSpPr>
        <p:spPr>
          <a:xfrm>
            <a:off x="3444240" y="2169160"/>
            <a:ext cx="6109972" cy="18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6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起源战纪</a:t>
            </a:r>
          </a:p>
        </p:txBody>
      </p:sp>
      <p:sp>
        <p:nvSpPr>
          <p:cNvPr id="138" name="TextBox 3"/>
          <p:cNvSpPr txBox="1"/>
          <p:nvPr/>
        </p:nvSpPr>
        <p:spPr>
          <a:xfrm>
            <a:off x="4544760" y="4029826"/>
            <a:ext cx="3265819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SAGA OF ORIGINS</a:t>
            </a:r>
          </a:p>
        </p:txBody>
      </p:sp>
      <p:pic>
        <p:nvPicPr>
          <p:cNvPr id="139" name="图片 6" descr="图片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54017" y="717763"/>
            <a:ext cx="1464947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图片 9" descr="图片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89061" y="3310644"/>
            <a:ext cx="1937388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图片 11" descr="图片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10109" y="1473143"/>
            <a:ext cx="1391480" cy="139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12" descr="图片 1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500462" y="1027415"/>
            <a:ext cx="1676402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图片 15" descr="图片 1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728021" y="3890412"/>
            <a:ext cx="1674497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图片 16" descr="图片 16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737775" y="3172711"/>
            <a:ext cx="1171834" cy="1523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图片 17" descr="图片 17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897002" y="1465833"/>
            <a:ext cx="1464947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图片 18" descr="图片 18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154617" y="1684240"/>
            <a:ext cx="1897382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图片 19" descr="图片 19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554308" y="2168884"/>
            <a:ext cx="1676402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图片 21" descr="图片 21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409751" y="3204654"/>
            <a:ext cx="1464947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图片 25" descr="图片 25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043540" y="3623885"/>
            <a:ext cx="1832612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图片 26" descr="图片 26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937571" y="2304592"/>
            <a:ext cx="1464947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图片 27" descr="图片 27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0016280" y="2939688"/>
            <a:ext cx="1522097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图片 28" descr="图片 28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9312385" y="3475620"/>
            <a:ext cx="1464947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图片 29" descr="图片 29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7975775" y="4112969"/>
            <a:ext cx="1676402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图片 30" descr="图片 30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9018899" y="4252362"/>
            <a:ext cx="1464947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图片 31" descr="图片 31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7281540" y="4953000"/>
            <a:ext cx="1524002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图片 35" descr="图片 35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9465709" y="4185753"/>
            <a:ext cx="1676402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图片 37" descr="图片 37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282242" y="3558159"/>
            <a:ext cx="1193875" cy="1552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图片 38" descr="图片 38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1076699" y="2882713"/>
            <a:ext cx="1186692" cy="1402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图片 39" descr="图片 39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0515600" y="3443554"/>
            <a:ext cx="1464945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图片 40" descr="图片 40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993644" y="4185753"/>
            <a:ext cx="1676402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图片 41" descr="图片 41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9503564" y="4953000"/>
            <a:ext cx="1905002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图片 44" descr="图片 44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0567158" y="4123492"/>
            <a:ext cx="1464947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图片 49" descr="图片 49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9953073" y="5015879"/>
            <a:ext cx="1676402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图片 36" descr="图片 36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8959846" y="4953000"/>
            <a:ext cx="1524002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图片 34" descr="图片 34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8184615" y="4965655"/>
            <a:ext cx="1464947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图片 13" descr="图片 13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10730169" y="5338517"/>
            <a:ext cx="1549134" cy="1582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图片 14" descr="图片 14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11103305" y="4965655"/>
            <a:ext cx="1731648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图片 77" descr="图片 77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86908" y="761170"/>
            <a:ext cx="1464945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图片 79" descr="图片 79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22786" y="1473143"/>
            <a:ext cx="1464947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图片 80" descr="图片 80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505857" y="1584599"/>
            <a:ext cx="1676402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图片 81" descr="图片 81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-190463" y="2148682"/>
            <a:ext cx="1832613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图片 82" descr="图片 82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505857" y="2288906"/>
            <a:ext cx="1464948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图片 83" descr="图片 83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1363028" y="2240626"/>
            <a:ext cx="1464947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图片 84" descr="图片 84"/>
          <p:cNvPicPr>
            <a:picLocks noChangeAspect="1"/>
          </p:cNvPicPr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-37447" y="2814409"/>
            <a:ext cx="16764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图片 85" descr="图片 85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397968" y="2915485"/>
            <a:ext cx="1464947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图片 87" descr="图片 87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104809" y="2895413"/>
            <a:ext cx="1905001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图片 90" descr="图片 90"/>
          <p:cNvPicPr>
            <a:picLocks noChangeAspect="1"/>
          </p:cNvPicPr>
          <p:nvPr/>
        </p:nvPicPr>
        <p:blipFill>
          <a:blip r:embed="rId42">
            <a:extLst/>
          </a:blip>
          <a:stretch>
            <a:fillRect/>
          </a:stretch>
        </p:blipFill>
        <p:spPr>
          <a:xfrm>
            <a:off x="-82942" y="3443554"/>
            <a:ext cx="1676402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图片 91" descr="图片 91"/>
          <p:cNvPicPr>
            <a:picLocks noChangeAspect="1"/>
          </p:cNvPicPr>
          <p:nvPr/>
        </p:nvPicPr>
        <p:blipFill>
          <a:blip r:embed="rId43">
            <a:extLst/>
          </a:blip>
          <a:stretch>
            <a:fillRect/>
          </a:stretch>
        </p:blipFill>
        <p:spPr>
          <a:xfrm>
            <a:off x="497863" y="3479420"/>
            <a:ext cx="1905001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图片 92" descr="图片 92"/>
          <p:cNvPicPr>
            <a:picLocks noChangeAspect="1"/>
          </p:cNvPicPr>
          <p:nvPr/>
        </p:nvPicPr>
        <p:blipFill>
          <a:blip r:embed="rId44">
            <a:extLst/>
          </a:blip>
          <a:stretch>
            <a:fillRect/>
          </a:stretch>
        </p:blipFill>
        <p:spPr>
          <a:xfrm>
            <a:off x="1408333" y="3413657"/>
            <a:ext cx="1864997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图片 101" descr="图片 101"/>
          <p:cNvPicPr>
            <a:picLocks noChangeAspect="1"/>
          </p:cNvPicPr>
          <p:nvPr/>
        </p:nvPicPr>
        <p:blipFill>
          <a:blip r:embed="rId45">
            <a:extLst/>
          </a:blip>
          <a:stretch>
            <a:fillRect/>
          </a:stretch>
        </p:blipFill>
        <p:spPr>
          <a:xfrm>
            <a:off x="1934826" y="3489600"/>
            <a:ext cx="1464947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图片 102" descr="图片 102"/>
          <p:cNvPicPr>
            <a:picLocks noChangeAspect="1"/>
          </p:cNvPicPr>
          <p:nvPr/>
        </p:nvPicPr>
        <p:blipFill>
          <a:blip r:embed="rId46">
            <a:extLst/>
          </a:blip>
          <a:stretch>
            <a:fillRect/>
          </a:stretch>
        </p:blipFill>
        <p:spPr>
          <a:xfrm>
            <a:off x="221665" y="4308318"/>
            <a:ext cx="1464948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图片 103" descr="图片 103"/>
          <p:cNvPicPr>
            <a:picLocks noChangeAspect="1"/>
          </p:cNvPicPr>
          <p:nvPr/>
        </p:nvPicPr>
        <p:blipFill>
          <a:blip r:embed="rId47">
            <a:extLst/>
          </a:blip>
          <a:stretch>
            <a:fillRect/>
          </a:stretch>
        </p:blipFill>
        <p:spPr>
          <a:xfrm>
            <a:off x="1104809" y="4252362"/>
            <a:ext cx="1464945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图片 104" descr="图片 104"/>
          <p:cNvPicPr>
            <a:picLocks noChangeAspect="1"/>
          </p:cNvPicPr>
          <p:nvPr/>
        </p:nvPicPr>
        <p:blipFill>
          <a:blip r:embed="rId48">
            <a:extLst/>
          </a:blip>
          <a:stretch>
            <a:fillRect/>
          </a:stretch>
        </p:blipFill>
        <p:spPr>
          <a:xfrm>
            <a:off x="1525453" y="4230768"/>
            <a:ext cx="1905001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图片 105" descr="图片 105"/>
          <p:cNvPicPr>
            <a:picLocks noChangeAspect="1"/>
          </p:cNvPicPr>
          <p:nvPr/>
        </p:nvPicPr>
        <p:blipFill>
          <a:blip r:embed="rId49">
            <a:extLst/>
          </a:blip>
          <a:stretch>
            <a:fillRect/>
          </a:stretch>
        </p:blipFill>
        <p:spPr>
          <a:xfrm>
            <a:off x="2627496" y="4291436"/>
            <a:ext cx="1464948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图片 106" descr="图片 106"/>
          <p:cNvPicPr>
            <a:picLocks noChangeAspect="1"/>
          </p:cNvPicPr>
          <p:nvPr/>
        </p:nvPicPr>
        <p:blipFill>
          <a:blip r:embed="rId50">
            <a:extLst/>
          </a:blip>
          <a:stretch>
            <a:fillRect/>
          </a:stretch>
        </p:blipFill>
        <p:spPr>
          <a:xfrm>
            <a:off x="-124549" y="5151999"/>
            <a:ext cx="1676402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图片 107" descr="图片 107"/>
          <p:cNvPicPr>
            <a:picLocks noChangeAspect="1"/>
          </p:cNvPicPr>
          <p:nvPr/>
        </p:nvPicPr>
        <p:blipFill>
          <a:blip r:embed="rId51">
            <a:extLst/>
          </a:blip>
          <a:stretch>
            <a:fillRect/>
          </a:stretch>
        </p:blipFill>
        <p:spPr>
          <a:xfrm>
            <a:off x="25453" y="5065469"/>
            <a:ext cx="1857376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图片 108" descr="图片 108"/>
          <p:cNvPicPr>
            <a:picLocks noChangeAspect="1"/>
          </p:cNvPicPr>
          <p:nvPr/>
        </p:nvPicPr>
        <p:blipFill>
          <a:blip r:embed="rId52">
            <a:extLst/>
          </a:blip>
          <a:stretch>
            <a:fillRect/>
          </a:stretch>
        </p:blipFill>
        <p:spPr>
          <a:xfrm>
            <a:off x="982325" y="5015879"/>
            <a:ext cx="1905001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图片 109" descr="图片 109"/>
          <p:cNvPicPr>
            <a:picLocks noChangeAspect="1"/>
          </p:cNvPicPr>
          <p:nvPr/>
        </p:nvPicPr>
        <p:blipFill>
          <a:blip r:embed="rId53">
            <a:extLst/>
          </a:blip>
          <a:stretch>
            <a:fillRect/>
          </a:stretch>
        </p:blipFill>
        <p:spPr>
          <a:xfrm>
            <a:off x="1837282" y="5015879"/>
            <a:ext cx="2108837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图片 110" descr="图片 110"/>
          <p:cNvPicPr>
            <a:picLocks noChangeAspect="1"/>
          </p:cNvPicPr>
          <p:nvPr/>
        </p:nvPicPr>
        <p:blipFill>
          <a:blip r:embed="rId54">
            <a:extLst/>
          </a:blip>
          <a:stretch>
            <a:fillRect/>
          </a:stretch>
        </p:blipFill>
        <p:spPr>
          <a:xfrm>
            <a:off x="-339386" y="4230768"/>
            <a:ext cx="1674498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图片 111" descr="图片 111"/>
          <p:cNvPicPr>
            <a:picLocks noChangeAspect="1"/>
          </p:cNvPicPr>
          <p:nvPr/>
        </p:nvPicPr>
        <p:blipFill>
          <a:blip r:embed="rId55">
            <a:extLst/>
          </a:blip>
          <a:stretch>
            <a:fillRect/>
          </a:stretch>
        </p:blipFill>
        <p:spPr>
          <a:xfrm>
            <a:off x="2547916" y="5065469"/>
            <a:ext cx="1905002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图片 112" descr="图片 112"/>
          <p:cNvPicPr>
            <a:picLocks noChangeAspect="1"/>
          </p:cNvPicPr>
          <p:nvPr/>
        </p:nvPicPr>
        <p:blipFill>
          <a:blip r:embed="rId56">
            <a:extLst/>
          </a:blip>
          <a:stretch>
            <a:fillRect/>
          </a:stretch>
        </p:blipFill>
        <p:spPr>
          <a:xfrm>
            <a:off x="3611633" y="4952955"/>
            <a:ext cx="1464947" cy="1905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D79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7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8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9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0" name="矩形: 圆角 39"/>
          <p:cNvSpPr/>
          <p:nvPr/>
        </p:nvSpPr>
        <p:spPr>
          <a:xfrm>
            <a:off x="755650" y="627525"/>
            <a:ext cx="10680700" cy="5849257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1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2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3" name="TextBox 21"/>
          <p:cNvSpPr txBox="1"/>
          <p:nvPr/>
        </p:nvSpPr>
        <p:spPr>
          <a:xfrm>
            <a:off x="907011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【项目方向】</a:t>
            </a:r>
          </a:p>
        </p:txBody>
      </p:sp>
      <p:sp>
        <p:nvSpPr>
          <p:cNvPr id="334" name="TextBox 1"/>
          <p:cNvSpPr txBox="1"/>
          <p:nvPr/>
        </p:nvSpPr>
        <p:spPr>
          <a:xfrm>
            <a:off x="1243820" y="1597829"/>
            <a:ext cx="165103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•游戏参考</a:t>
            </a:r>
          </a:p>
        </p:txBody>
      </p:sp>
      <p:sp>
        <p:nvSpPr>
          <p:cNvPr id="335" name="TextBox 31"/>
          <p:cNvSpPr txBox="1"/>
          <p:nvPr/>
        </p:nvSpPr>
        <p:spPr>
          <a:xfrm>
            <a:off x="1541677" y="4777694"/>
            <a:ext cx="1475739" cy="1361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《杀戮尖塔》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*随机地牢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*地牢事件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*牌组构建</a:t>
            </a:r>
          </a:p>
        </p:txBody>
      </p:sp>
      <p:pic>
        <p:nvPicPr>
          <p:cNvPr id="336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05050" y="2137480"/>
            <a:ext cx="1858738" cy="1394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图片 5" descr="图片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33625" y="3531534"/>
            <a:ext cx="1844676" cy="1004362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extBox 19"/>
          <p:cNvSpPr txBox="1"/>
          <p:nvPr/>
        </p:nvSpPr>
        <p:spPr>
          <a:xfrm>
            <a:off x="4162845" y="4798209"/>
            <a:ext cx="1475739" cy="1361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《魔灵召唤》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*技能系统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*数值系统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*升星养成</a:t>
            </a:r>
          </a:p>
        </p:txBody>
      </p:sp>
      <p:pic>
        <p:nvPicPr>
          <p:cNvPr id="339" name="Picture 3" descr="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98292" y="3450697"/>
            <a:ext cx="2075541" cy="1166036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TextBox 22"/>
          <p:cNvSpPr txBox="1"/>
          <p:nvPr/>
        </p:nvSpPr>
        <p:spPr>
          <a:xfrm>
            <a:off x="6521856" y="4798209"/>
            <a:ext cx="2161539" cy="167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《鲁弗兰的地下迷宫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与魔女旅团》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*结魂书系统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*阵型系统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*15vs15战斗系统</a:t>
            </a:r>
          </a:p>
        </p:txBody>
      </p:sp>
      <p:pic>
        <p:nvPicPr>
          <p:cNvPr id="341" name="Picture 4" descr="Pictur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93823" y="2640782"/>
            <a:ext cx="2141897" cy="157643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TextBox 24"/>
          <p:cNvSpPr txBox="1"/>
          <p:nvPr/>
        </p:nvSpPr>
        <p:spPr>
          <a:xfrm>
            <a:off x="9250664" y="4798209"/>
            <a:ext cx="1564701" cy="104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《暗黑地牢》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*角色也是一种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可消耗品</a:t>
            </a:r>
          </a:p>
        </p:txBody>
      </p:sp>
      <p:pic>
        <p:nvPicPr>
          <p:cNvPr id="343" name="E191EF0F-0E2E-4F28-A7F0-6F21ABB17F77-L0-001.jpeg" descr="E191EF0F-0E2E-4F28-A7F0-6F21ABB17F77-L0-001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79553" y="2244768"/>
            <a:ext cx="2094402" cy="1179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E7E88CFB-09F6-4574-9D35-10CD299C49A0-L0-001.jpeg" descr="E7E88CFB-09F6-4574-9D35-10CD299C49A0-L0-001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69809" y="3526204"/>
            <a:ext cx="2113890" cy="1189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323_170921161519_2.jpg" descr="323_170921161519_2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294882" y="2137617"/>
            <a:ext cx="2142581" cy="1205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D79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0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2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3" name="矩形: 圆角 39"/>
          <p:cNvSpPr/>
          <p:nvPr/>
        </p:nvSpPr>
        <p:spPr>
          <a:xfrm>
            <a:off x="907013" y="551542"/>
            <a:ext cx="10680701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56" name="PA_圆角矩形 8"/>
          <p:cNvGrpSpPr/>
          <p:nvPr/>
        </p:nvGrpSpPr>
        <p:grpSpPr>
          <a:xfrm>
            <a:off x="5058131" y="4121207"/>
            <a:ext cx="1772949" cy="1361439"/>
            <a:chOff x="0" y="-1"/>
            <a:chExt cx="1772947" cy="1361438"/>
          </a:xfrm>
        </p:grpSpPr>
        <p:sp>
          <p:nvSpPr>
            <p:cNvPr id="354" name="圆角矩形"/>
            <p:cNvSpPr/>
            <p:nvPr/>
          </p:nvSpPr>
          <p:spPr>
            <a:xfrm>
              <a:off x="0" y="87901"/>
              <a:ext cx="1772948" cy="1185639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355" name="购买资源"/>
            <p:cNvSpPr txBox="1"/>
            <p:nvPr/>
          </p:nvSpPr>
          <p:spPr>
            <a:xfrm>
              <a:off x="57878" y="-2"/>
              <a:ext cx="1657191" cy="1361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lvl1pPr>
            </a:lstStyle>
            <a:p>
              <a:pPr/>
              <a:r>
                <a:t>购买资源</a:t>
              </a:r>
            </a:p>
          </p:txBody>
        </p:sp>
      </p:grpSp>
      <p:sp>
        <p:nvSpPr>
          <p:cNvPr id="357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8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9" name="TextBox 21"/>
          <p:cNvSpPr txBox="1"/>
          <p:nvPr/>
        </p:nvSpPr>
        <p:spPr>
          <a:xfrm>
            <a:off x="907012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文悦新青年体 (非商业使用) W8"/>
                <a:ea typeface="文悦新青年体 (非商业使用) W8"/>
                <a:cs typeface="文悦新青年体 (非商业使用) W8"/>
                <a:sym typeface="文悦新青年体 (非商业使用) W8"/>
              </a:defRPr>
            </a:lvl1pPr>
          </a:lstStyle>
          <a:p>
            <a:pPr/>
            <a:r>
              <a:t>【项目方向】</a:t>
            </a:r>
          </a:p>
        </p:txBody>
      </p:sp>
      <p:sp>
        <p:nvSpPr>
          <p:cNvPr id="360" name="TextBox 1"/>
          <p:cNvSpPr txBox="1"/>
          <p:nvPr/>
        </p:nvSpPr>
        <p:spPr>
          <a:xfrm>
            <a:off x="1243820" y="1597829"/>
            <a:ext cx="271783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文悦新青年体 (非商业使用) W8"/>
                <a:ea typeface="文悦新青年体 (非商业使用) W8"/>
                <a:cs typeface="文悦新青年体 (非商业使用) W8"/>
                <a:sym typeface="文悦新青年体 (非商业使用) W8"/>
              </a:defRPr>
            </a:lvl1pPr>
          </a:lstStyle>
          <a:p>
            <a:pPr/>
            <a:r>
              <a:t>•收费模式：内购</a:t>
            </a:r>
          </a:p>
        </p:txBody>
      </p:sp>
      <p:grpSp>
        <p:nvGrpSpPr>
          <p:cNvPr id="363" name="PA_圆角矩形 8"/>
          <p:cNvGrpSpPr/>
          <p:nvPr/>
        </p:nvGrpSpPr>
        <p:grpSpPr>
          <a:xfrm>
            <a:off x="3320507" y="2300971"/>
            <a:ext cx="1923939" cy="1361439"/>
            <a:chOff x="0" y="-1"/>
            <a:chExt cx="1923938" cy="1361438"/>
          </a:xfrm>
        </p:grpSpPr>
        <p:sp>
          <p:nvSpPr>
            <p:cNvPr id="361" name="圆角矩形"/>
            <p:cNvSpPr/>
            <p:nvPr/>
          </p:nvSpPr>
          <p:spPr>
            <a:xfrm>
              <a:off x="0" y="3158"/>
              <a:ext cx="1923939" cy="1355124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362" name="扩展卡包抽卡"/>
            <p:cNvSpPr txBox="1"/>
            <p:nvPr/>
          </p:nvSpPr>
          <p:spPr>
            <a:xfrm>
              <a:off x="66151" y="-2"/>
              <a:ext cx="1791636" cy="1361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lvl1pPr>
            </a:lstStyle>
            <a:p>
              <a:pPr/>
              <a:r>
                <a:t>扩展卡包抽卡</a:t>
              </a:r>
            </a:p>
          </p:txBody>
        </p:sp>
      </p:grpSp>
      <p:grpSp>
        <p:nvGrpSpPr>
          <p:cNvPr id="366" name="PA_圆角矩形 8"/>
          <p:cNvGrpSpPr/>
          <p:nvPr/>
        </p:nvGrpSpPr>
        <p:grpSpPr>
          <a:xfrm>
            <a:off x="6340861" y="2307470"/>
            <a:ext cx="1671349" cy="990601"/>
            <a:chOff x="0" y="0"/>
            <a:chExt cx="1671347" cy="990600"/>
          </a:xfrm>
        </p:grpSpPr>
        <p:sp>
          <p:nvSpPr>
            <p:cNvPr id="364" name="圆角矩形"/>
            <p:cNvSpPr/>
            <p:nvPr/>
          </p:nvSpPr>
          <p:spPr>
            <a:xfrm>
              <a:off x="0" y="0"/>
              <a:ext cx="1671348" cy="990601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365" name="皮肤"/>
            <p:cNvSpPr txBox="1"/>
            <p:nvPr/>
          </p:nvSpPr>
          <p:spPr>
            <a:xfrm>
              <a:off x="48357" y="132079"/>
              <a:ext cx="1574633" cy="726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lvl1pPr>
            </a:lstStyle>
            <a:p>
              <a:pPr/>
              <a:r>
                <a:t>皮肤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E2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矩形: 圆角 6"/>
          <p:cNvGrpSpPr/>
          <p:nvPr/>
        </p:nvGrpSpPr>
        <p:grpSpPr>
          <a:xfrm>
            <a:off x="841826" y="1752600"/>
            <a:ext cx="10559147" cy="3352800"/>
            <a:chOff x="0" y="0"/>
            <a:chExt cx="10559146" cy="3352800"/>
          </a:xfrm>
        </p:grpSpPr>
        <p:sp>
          <p:nvSpPr>
            <p:cNvPr id="370" name="圆角矩形"/>
            <p:cNvSpPr/>
            <p:nvPr/>
          </p:nvSpPr>
          <p:spPr>
            <a:xfrm>
              <a:off x="-1" y="0"/>
              <a:ext cx="10559147" cy="3352800"/>
            </a:xfrm>
            <a:prstGeom prst="roundRect">
              <a:avLst>
                <a:gd name="adj" fmla="val 8495"/>
              </a:avLst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371" name="游戏介绍"/>
            <p:cNvSpPr txBox="1"/>
            <p:nvPr/>
          </p:nvSpPr>
          <p:spPr>
            <a:xfrm>
              <a:off x="83419" y="773429"/>
              <a:ext cx="10392307" cy="1805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lvl1pPr>
            </a:lstStyle>
            <a:p>
              <a:pPr/>
              <a:r>
                <a:t>游戏介绍</a:t>
              </a:r>
            </a:p>
          </p:txBody>
        </p:sp>
      </p:grpSp>
      <p:sp>
        <p:nvSpPr>
          <p:cNvPr id="373" name="矩形 7"/>
          <p:cNvSpPr/>
          <p:nvPr/>
        </p:nvSpPr>
        <p:spPr>
          <a:xfrm>
            <a:off x="1344640" y="1568670"/>
            <a:ext cx="2000251" cy="531855"/>
          </a:xfrm>
          <a:prstGeom prst="rect">
            <a:avLst/>
          </a:prstGeom>
          <a:solidFill>
            <a:srgbClr val="FFFFFF"/>
          </a:solidFill>
          <a:ln w="254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76" name="矩形 8"/>
          <p:cNvGrpSpPr/>
          <p:nvPr/>
        </p:nvGrpSpPr>
        <p:grpSpPr>
          <a:xfrm>
            <a:off x="1286682" y="1452102"/>
            <a:ext cx="2000252" cy="637540"/>
            <a:chOff x="0" y="-1"/>
            <a:chExt cx="2000250" cy="637538"/>
          </a:xfrm>
        </p:grpSpPr>
        <p:sp>
          <p:nvSpPr>
            <p:cNvPr id="374" name="矩形"/>
            <p:cNvSpPr/>
            <p:nvPr/>
          </p:nvSpPr>
          <p:spPr>
            <a:xfrm>
              <a:off x="0" y="52843"/>
              <a:ext cx="2000251" cy="53185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26262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262626"/>
                  </a:solidFill>
                  <a:latin typeface="文悦新青年体 (非商业使用) W8"/>
                  <a:ea typeface="文悦新青年体 (非商业使用) W8"/>
                  <a:cs typeface="文悦新青年体 (非商业使用) W8"/>
                  <a:sym typeface="文悦新青年体 (非商业使用) W8"/>
                </a:defRPr>
              </a:pPr>
            </a:p>
          </p:txBody>
        </p:sp>
        <p:sp>
          <p:nvSpPr>
            <p:cNvPr id="375" name="PART 03"/>
            <p:cNvSpPr txBox="1"/>
            <p:nvPr/>
          </p:nvSpPr>
          <p:spPr>
            <a:xfrm>
              <a:off x="0" y="-1"/>
              <a:ext cx="2000251" cy="637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262626"/>
                  </a:solidFill>
                  <a:latin typeface="文悦新青年体 (非商业使用) W8"/>
                  <a:ea typeface="文悦新青年体 (非商业使用) W8"/>
                  <a:cs typeface="文悦新青年体 (非商业使用) W8"/>
                  <a:sym typeface="文悦新青年体 (非商业使用) W8"/>
                </a:defRPr>
              </a:lvl1pPr>
            </a:lstStyle>
            <a:p>
              <a:pPr/>
              <a:r>
                <a:t>PART 03</a:t>
              </a:r>
            </a:p>
          </p:txBody>
        </p:sp>
      </p:grpSp>
      <p:sp>
        <p:nvSpPr>
          <p:cNvPr id="377" name="椭圆 10"/>
          <p:cNvSpPr/>
          <p:nvPr/>
        </p:nvSpPr>
        <p:spPr>
          <a:xfrm>
            <a:off x="5453295" y="5333993"/>
            <a:ext cx="189151" cy="18915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8" name="椭圆 11"/>
          <p:cNvSpPr/>
          <p:nvPr/>
        </p:nvSpPr>
        <p:spPr>
          <a:xfrm>
            <a:off x="6010547" y="5333993"/>
            <a:ext cx="189151" cy="189151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9" name="椭圆 12"/>
          <p:cNvSpPr/>
          <p:nvPr/>
        </p:nvSpPr>
        <p:spPr>
          <a:xfrm>
            <a:off x="6567796" y="5333993"/>
            <a:ext cx="189151" cy="18915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0" name="任意多边形: 形状 4"/>
          <p:cNvSpPr/>
          <p:nvPr/>
        </p:nvSpPr>
        <p:spPr>
          <a:xfrm rot="18751866">
            <a:off x="559241" y="2231367"/>
            <a:ext cx="1401364" cy="479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10" y="0"/>
                </a:moveTo>
                <a:lnTo>
                  <a:pt x="21600" y="21600"/>
                </a:lnTo>
                <a:lnTo>
                  <a:pt x="10669" y="6725"/>
                </a:lnTo>
                <a:lnTo>
                  <a:pt x="0" y="2124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1" name="任意多边形: 形状 5"/>
          <p:cNvSpPr/>
          <p:nvPr/>
        </p:nvSpPr>
        <p:spPr>
          <a:xfrm rot="8100000">
            <a:off x="10075367" y="4297252"/>
            <a:ext cx="1401365" cy="479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10" y="0"/>
                </a:moveTo>
                <a:lnTo>
                  <a:pt x="21600" y="21600"/>
                </a:lnTo>
                <a:lnTo>
                  <a:pt x="10669" y="6725"/>
                </a:lnTo>
                <a:lnTo>
                  <a:pt x="0" y="2124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2" name="直接连接符 2"/>
          <p:cNvSpPr/>
          <p:nvPr/>
        </p:nvSpPr>
        <p:spPr>
          <a:xfrm>
            <a:off x="11515724" y="2036801"/>
            <a:ext cx="1" cy="1076327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3" name="任意多边形: 形状 16"/>
          <p:cNvSpPr/>
          <p:nvPr/>
        </p:nvSpPr>
        <p:spPr>
          <a:xfrm>
            <a:off x="676839" y="4772025"/>
            <a:ext cx="488840" cy="488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1929"/>
                  <a:pt x="0" y="0"/>
                </a:cubicBezTo>
              </a:path>
            </a:pathLst>
          </a:custGeom>
          <a:ln w="381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4" name="矩形: 圆角 14"/>
          <p:cNvSpPr/>
          <p:nvPr/>
        </p:nvSpPr>
        <p:spPr>
          <a:xfrm>
            <a:off x="8899342" y="5495771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5" name="矩形: 圆角 15"/>
          <p:cNvSpPr/>
          <p:nvPr/>
        </p:nvSpPr>
        <p:spPr>
          <a:xfrm>
            <a:off x="8766756" y="5668619"/>
            <a:ext cx="818648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6" name="矩形: 圆角 18"/>
          <p:cNvSpPr/>
          <p:nvPr/>
        </p:nvSpPr>
        <p:spPr>
          <a:xfrm>
            <a:off x="8719342" y="5318254"/>
            <a:ext cx="568684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7" name="椭圆 19"/>
          <p:cNvSpPr/>
          <p:nvPr/>
        </p:nvSpPr>
        <p:spPr>
          <a:xfrm>
            <a:off x="8766756" y="5495771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8" name="矩形: 圆角 21"/>
          <p:cNvSpPr/>
          <p:nvPr/>
        </p:nvSpPr>
        <p:spPr>
          <a:xfrm>
            <a:off x="9354469" y="5318254"/>
            <a:ext cx="850338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9" name="矩形: 圆角 22"/>
          <p:cNvSpPr/>
          <p:nvPr/>
        </p:nvSpPr>
        <p:spPr>
          <a:xfrm>
            <a:off x="10271249" y="5318254"/>
            <a:ext cx="424094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0" name="矩形: 圆角 23"/>
          <p:cNvSpPr/>
          <p:nvPr/>
        </p:nvSpPr>
        <p:spPr>
          <a:xfrm>
            <a:off x="9874067" y="5495771"/>
            <a:ext cx="103372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1" name="矩形: 圆角 24"/>
          <p:cNvSpPr/>
          <p:nvPr/>
        </p:nvSpPr>
        <p:spPr>
          <a:xfrm>
            <a:off x="10048974" y="5495771"/>
            <a:ext cx="7578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2" name="矩形: 圆角 25"/>
          <p:cNvSpPr/>
          <p:nvPr/>
        </p:nvSpPr>
        <p:spPr>
          <a:xfrm>
            <a:off x="9662572" y="5668619"/>
            <a:ext cx="127724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3" name="矩形: 圆角 28"/>
          <p:cNvSpPr/>
          <p:nvPr/>
        </p:nvSpPr>
        <p:spPr>
          <a:xfrm>
            <a:off x="3614241" y="1264520"/>
            <a:ext cx="118834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4" name="矩形: 圆角 29"/>
          <p:cNvSpPr/>
          <p:nvPr/>
        </p:nvSpPr>
        <p:spPr>
          <a:xfrm>
            <a:off x="5044158" y="1264520"/>
            <a:ext cx="663558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5" name="椭圆 30"/>
          <p:cNvSpPr/>
          <p:nvPr/>
        </p:nvSpPr>
        <p:spPr>
          <a:xfrm>
            <a:off x="4872337" y="126685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6" name="矩形: 圆角 31"/>
          <p:cNvSpPr/>
          <p:nvPr/>
        </p:nvSpPr>
        <p:spPr>
          <a:xfrm>
            <a:off x="3859228" y="1422406"/>
            <a:ext cx="81864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7" name="矩形: 圆角 32"/>
          <p:cNvSpPr/>
          <p:nvPr/>
        </p:nvSpPr>
        <p:spPr>
          <a:xfrm>
            <a:off x="4755046" y="1422406"/>
            <a:ext cx="1147281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E2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2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3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4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07" name="矩形: 圆角 39"/>
          <p:cNvGrpSpPr/>
          <p:nvPr/>
        </p:nvGrpSpPr>
        <p:grpSpPr>
          <a:xfrm>
            <a:off x="755650" y="504371"/>
            <a:ext cx="10680700" cy="5849259"/>
            <a:chOff x="0" y="0"/>
            <a:chExt cx="10680700" cy="5849258"/>
          </a:xfrm>
        </p:grpSpPr>
        <p:sp>
          <p:nvSpPr>
            <p:cNvPr id="405" name="圆角矩形"/>
            <p:cNvSpPr/>
            <p:nvPr/>
          </p:nvSpPr>
          <p:spPr>
            <a:xfrm>
              <a:off x="0" y="0"/>
              <a:ext cx="10680700" cy="5849259"/>
            </a:xfrm>
            <a:prstGeom prst="roundRect">
              <a:avLst>
                <a:gd name="adj" fmla="val 8278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406" name="文本"/>
            <p:cNvSpPr txBox="1"/>
            <p:nvPr/>
          </p:nvSpPr>
          <p:spPr>
            <a:xfrm>
              <a:off x="141818" y="2599510"/>
              <a:ext cx="10397064" cy="650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</a:p>
            <a:p>
              <a:pPr/>
              <a:r>
                <a:t>	</a:t>
              </a:r>
            </a:p>
          </p:txBody>
        </p:sp>
      </p:grpSp>
      <p:sp>
        <p:nvSpPr>
          <p:cNvPr id="408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9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0" name="TextBox 21"/>
          <p:cNvSpPr txBox="1"/>
          <p:nvPr/>
        </p:nvSpPr>
        <p:spPr>
          <a:xfrm>
            <a:off x="907012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文悦新青年体 (非商业使用) W8"/>
                <a:ea typeface="文悦新青年体 (非商业使用) W8"/>
                <a:cs typeface="文悦新青年体 (非商业使用) W8"/>
                <a:sym typeface="文悦新青年体 (非商业使用) W8"/>
              </a:defRPr>
            </a:lvl1pPr>
          </a:lstStyle>
          <a:p>
            <a:pPr/>
            <a:r>
              <a:t>【游戏介绍】</a:t>
            </a:r>
          </a:p>
        </p:txBody>
      </p:sp>
      <p:sp>
        <p:nvSpPr>
          <p:cNvPr id="411" name="TextBox 29"/>
          <p:cNvSpPr txBox="1"/>
          <p:nvPr/>
        </p:nvSpPr>
        <p:spPr>
          <a:xfrm>
            <a:off x="1243820" y="1597829"/>
            <a:ext cx="165103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文悦新青年体 (非商业使用) W8"/>
                <a:ea typeface="文悦新青年体 (非商业使用) W8"/>
                <a:cs typeface="文悦新青年体 (非商业使用) W8"/>
                <a:sym typeface="文悦新青年体 (非商业使用) W8"/>
              </a:defRPr>
            </a:lvl1pPr>
          </a:lstStyle>
          <a:p>
            <a:pPr/>
            <a:r>
              <a:t>•游戏介绍</a:t>
            </a:r>
          </a:p>
        </p:txBody>
      </p:sp>
      <p:sp>
        <p:nvSpPr>
          <p:cNvPr id="412" name="通过无数选项组建队伍进行冒险的Roguelike RPG游戏…"/>
          <p:cNvSpPr txBox="1"/>
          <p:nvPr/>
        </p:nvSpPr>
        <p:spPr>
          <a:xfrm>
            <a:off x="1376290" y="2226722"/>
            <a:ext cx="9439420" cy="358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通过无数选项组建队伍进行冒险的Roguelike RPG游戏</a:t>
            </a:r>
          </a:p>
          <a:p>
            <a:pPr/>
            <a:r>
              <a:t>组建冒险军团，在地宫探索、战斗，在众多事件中做出自己的选择，发现神秘的宝藏，继承古神的力量，探究世界的真相</a:t>
            </a:r>
          </a:p>
          <a:p>
            <a:pPr/>
            <a:r>
              <a:t>	*面面俱到的养成和扩展要素</a:t>
            </a:r>
          </a:p>
          <a:p>
            <a:pPr/>
            <a:r>
              <a:t>	*成百上千种的同伴可供招募</a:t>
            </a:r>
          </a:p>
          <a:p>
            <a:pPr/>
            <a:r>
              <a:t>	*种类繁多的地牢事件</a:t>
            </a:r>
          </a:p>
          <a:p>
            <a:pPr/>
            <a:r>
              <a:t>              *15vs15大规模团战</a:t>
            </a:r>
          </a:p>
          <a:p>
            <a:pPr/>
            <a:r>
              <a:t>	*小队组合系统</a:t>
            </a:r>
          </a:p>
          <a:p>
            <a:pPr/>
            <a:r>
              <a:t>	*阵型系统</a:t>
            </a:r>
          </a:p>
          <a:p>
            <a:pPr/>
            <a:r>
              <a:t>	*装备系统</a:t>
            </a:r>
          </a:p>
          <a:p>
            <a:pPr/>
            <a:r>
              <a:t>	*神器系统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E2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7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8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9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0" name="矩形: 圆角 39"/>
          <p:cNvSpPr/>
          <p:nvPr/>
        </p:nvSpPr>
        <p:spPr>
          <a:xfrm>
            <a:off x="907013" y="504371"/>
            <a:ext cx="10680701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21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2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3" name="TextBox 21"/>
          <p:cNvSpPr txBox="1"/>
          <p:nvPr/>
        </p:nvSpPr>
        <p:spPr>
          <a:xfrm>
            <a:off x="907012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文悦新青年体 (非商业使用) W8"/>
                <a:ea typeface="文悦新青年体 (非商业使用) W8"/>
                <a:cs typeface="文悦新青年体 (非商业使用) W8"/>
                <a:sym typeface="文悦新青年体 (非商业使用) W8"/>
              </a:defRPr>
            </a:lvl1pPr>
          </a:lstStyle>
          <a:p>
            <a:pPr/>
            <a:r>
              <a:t>【游戏介绍】</a:t>
            </a:r>
          </a:p>
        </p:txBody>
      </p:sp>
      <p:sp>
        <p:nvSpPr>
          <p:cNvPr id="424" name="TextBox 29"/>
          <p:cNvSpPr txBox="1"/>
          <p:nvPr/>
        </p:nvSpPr>
        <p:spPr>
          <a:xfrm>
            <a:off x="1243820" y="1597829"/>
            <a:ext cx="236223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文悦新青年体 (非商业使用) W8"/>
                <a:ea typeface="文悦新青年体 (非商业使用) W8"/>
                <a:cs typeface="文悦新青年体 (非商业使用) W8"/>
                <a:sym typeface="文悦新青年体 (非商业使用) W8"/>
              </a:defRPr>
            </a:lvl1pPr>
          </a:lstStyle>
          <a:p>
            <a:pPr/>
            <a:r>
              <a:t>•游戏主要流程</a:t>
            </a:r>
          </a:p>
        </p:txBody>
      </p:sp>
      <p:sp>
        <p:nvSpPr>
          <p:cNvPr id="425" name="TextBox 29"/>
          <p:cNvSpPr txBox="1"/>
          <p:nvPr/>
        </p:nvSpPr>
        <p:spPr>
          <a:xfrm>
            <a:off x="1244455" y="1592115"/>
            <a:ext cx="236223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•游戏主要流程</a:t>
            </a:r>
          </a:p>
        </p:txBody>
      </p:sp>
      <p:grpSp>
        <p:nvGrpSpPr>
          <p:cNvPr id="428" name="PA_圆角矩形 8"/>
          <p:cNvGrpSpPr/>
          <p:nvPr/>
        </p:nvGrpSpPr>
        <p:grpSpPr>
          <a:xfrm>
            <a:off x="5079648" y="4978451"/>
            <a:ext cx="2335430" cy="649643"/>
            <a:chOff x="0" y="0"/>
            <a:chExt cx="2335428" cy="649641"/>
          </a:xfrm>
        </p:grpSpPr>
        <p:sp>
          <p:nvSpPr>
            <p:cNvPr id="426" name="圆角矩形"/>
            <p:cNvSpPr/>
            <p:nvPr/>
          </p:nvSpPr>
          <p:spPr>
            <a:xfrm>
              <a:off x="0" y="0"/>
              <a:ext cx="2335429" cy="649642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427" name="随机地牢探索"/>
            <p:cNvSpPr txBox="1"/>
            <p:nvPr/>
          </p:nvSpPr>
          <p:spPr>
            <a:xfrm>
              <a:off x="31712" y="120349"/>
              <a:ext cx="2272004" cy="408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lvl1pPr>
            </a:lstStyle>
            <a:p>
              <a:pPr/>
              <a:r>
                <a:t>随机地牢探索</a:t>
              </a:r>
            </a:p>
          </p:txBody>
        </p:sp>
      </p:grpSp>
      <p:grpSp>
        <p:nvGrpSpPr>
          <p:cNvPr id="431" name="PA_圆角矩形 8"/>
          <p:cNvGrpSpPr/>
          <p:nvPr/>
        </p:nvGrpSpPr>
        <p:grpSpPr>
          <a:xfrm>
            <a:off x="7945239" y="2349955"/>
            <a:ext cx="2335430" cy="649643"/>
            <a:chOff x="0" y="0"/>
            <a:chExt cx="2335428" cy="649641"/>
          </a:xfrm>
        </p:grpSpPr>
        <p:sp>
          <p:nvSpPr>
            <p:cNvPr id="429" name="圆角矩形"/>
            <p:cNvSpPr/>
            <p:nvPr/>
          </p:nvSpPr>
          <p:spPr>
            <a:xfrm>
              <a:off x="0" y="0"/>
              <a:ext cx="2335429" cy="649642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430" name="战斗"/>
            <p:cNvSpPr txBox="1"/>
            <p:nvPr/>
          </p:nvSpPr>
          <p:spPr>
            <a:xfrm>
              <a:off x="31712" y="120349"/>
              <a:ext cx="2272004" cy="408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lvl1pPr>
            </a:lstStyle>
            <a:p>
              <a:pPr/>
              <a:r>
                <a:t>战斗</a:t>
              </a:r>
            </a:p>
          </p:txBody>
        </p:sp>
      </p:grpSp>
      <p:grpSp>
        <p:nvGrpSpPr>
          <p:cNvPr id="434" name="PA_圆角矩形 8"/>
          <p:cNvGrpSpPr/>
          <p:nvPr/>
        </p:nvGrpSpPr>
        <p:grpSpPr>
          <a:xfrm>
            <a:off x="2027682" y="2349955"/>
            <a:ext cx="2335430" cy="649643"/>
            <a:chOff x="0" y="0"/>
            <a:chExt cx="2335428" cy="649641"/>
          </a:xfrm>
        </p:grpSpPr>
        <p:sp>
          <p:nvSpPr>
            <p:cNvPr id="432" name="圆角矩形"/>
            <p:cNvSpPr/>
            <p:nvPr/>
          </p:nvSpPr>
          <p:spPr>
            <a:xfrm>
              <a:off x="0" y="0"/>
              <a:ext cx="2335429" cy="649642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433" name="战前准备"/>
            <p:cNvSpPr txBox="1"/>
            <p:nvPr/>
          </p:nvSpPr>
          <p:spPr>
            <a:xfrm>
              <a:off x="31712" y="120349"/>
              <a:ext cx="2272004" cy="408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lvl1pPr>
            </a:lstStyle>
            <a:p>
              <a:pPr/>
              <a:r>
                <a:t>战前准备</a:t>
              </a:r>
            </a:p>
          </p:txBody>
        </p:sp>
      </p:grpSp>
      <p:grpSp>
        <p:nvGrpSpPr>
          <p:cNvPr id="447" name="绘图"/>
          <p:cNvGrpSpPr/>
          <p:nvPr/>
        </p:nvGrpSpPr>
        <p:grpSpPr>
          <a:xfrm>
            <a:off x="3900982" y="2642257"/>
            <a:ext cx="4692763" cy="2373905"/>
            <a:chOff x="0" y="0"/>
            <a:chExt cx="4692761" cy="2373903"/>
          </a:xfrm>
        </p:grpSpPr>
        <p:sp>
          <p:nvSpPr>
            <p:cNvPr id="435" name="直线"/>
            <p:cNvSpPr/>
            <p:nvPr/>
          </p:nvSpPr>
          <p:spPr>
            <a:xfrm>
              <a:off x="419734" y="61927"/>
              <a:ext cx="3578061" cy="20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360" y="19200"/>
                    <a:pt x="720" y="16800"/>
                    <a:pt x="1108" y="15600"/>
                  </a:cubicBezTo>
                  <a:cubicBezTo>
                    <a:pt x="1495" y="14400"/>
                    <a:pt x="1911" y="14400"/>
                    <a:pt x="2319" y="13200"/>
                  </a:cubicBezTo>
                  <a:cubicBezTo>
                    <a:pt x="2728" y="12000"/>
                    <a:pt x="3129" y="9600"/>
                    <a:pt x="3572" y="8400"/>
                  </a:cubicBezTo>
                  <a:cubicBezTo>
                    <a:pt x="4015" y="7200"/>
                    <a:pt x="4500" y="7200"/>
                    <a:pt x="4908" y="8400"/>
                  </a:cubicBezTo>
                  <a:cubicBezTo>
                    <a:pt x="5317" y="9600"/>
                    <a:pt x="5649" y="12000"/>
                    <a:pt x="6037" y="13200"/>
                  </a:cubicBezTo>
                  <a:cubicBezTo>
                    <a:pt x="6425" y="14400"/>
                    <a:pt x="6868" y="14400"/>
                    <a:pt x="7394" y="14400"/>
                  </a:cubicBezTo>
                  <a:cubicBezTo>
                    <a:pt x="7920" y="14400"/>
                    <a:pt x="8529" y="14400"/>
                    <a:pt x="9111" y="14400"/>
                  </a:cubicBezTo>
                  <a:cubicBezTo>
                    <a:pt x="9692" y="14400"/>
                    <a:pt x="10246" y="14400"/>
                    <a:pt x="10772" y="14400"/>
                  </a:cubicBezTo>
                  <a:cubicBezTo>
                    <a:pt x="11298" y="14400"/>
                    <a:pt x="11797" y="14400"/>
                    <a:pt x="12323" y="14400"/>
                  </a:cubicBezTo>
                  <a:cubicBezTo>
                    <a:pt x="12849" y="14400"/>
                    <a:pt x="13403" y="14400"/>
                    <a:pt x="13978" y="14400"/>
                  </a:cubicBezTo>
                  <a:cubicBezTo>
                    <a:pt x="14552" y="14400"/>
                    <a:pt x="15148" y="14400"/>
                    <a:pt x="15688" y="14400"/>
                  </a:cubicBezTo>
                  <a:cubicBezTo>
                    <a:pt x="16228" y="14400"/>
                    <a:pt x="16712" y="14400"/>
                    <a:pt x="17211" y="14400"/>
                  </a:cubicBezTo>
                  <a:cubicBezTo>
                    <a:pt x="17709" y="14400"/>
                    <a:pt x="18222" y="14400"/>
                    <a:pt x="18727" y="14400"/>
                  </a:cubicBezTo>
                  <a:cubicBezTo>
                    <a:pt x="19232" y="14400"/>
                    <a:pt x="19731" y="14400"/>
                    <a:pt x="20208" y="12000"/>
                  </a:cubicBezTo>
                  <a:cubicBezTo>
                    <a:pt x="20686" y="9600"/>
                    <a:pt x="21143" y="4800"/>
                    <a:pt x="21600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6" name="直线"/>
            <p:cNvSpPr/>
            <p:nvPr/>
          </p:nvSpPr>
          <p:spPr>
            <a:xfrm flipV="1">
              <a:off x="426615" y="0"/>
              <a:ext cx="96334" cy="75691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7" name="直线"/>
            <p:cNvSpPr/>
            <p:nvPr/>
          </p:nvSpPr>
          <p:spPr>
            <a:xfrm>
              <a:off x="419734" y="103213"/>
              <a:ext cx="137620" cy="101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4" fill="norm" stroke="1" extrusionOk="0">
                  <a:moveTo>
                    <a:pt x="0" y="0"/>
                  </a:moveTo>
                  <a:cubicBezTo>
                    <a:pt x="3600" y="5280"/>
                    <a:pt x="7200" y="10560"/>
                    <a:pt x="10080" y="14400"/>
                  </a:cubicBezTo>
                  <a:cubicBezTo>
                    <a:pt x="12960" y="18240"/>
                    <a:pt x="15120" y="20640"/>
                    <a:pt x="16920" y="21120"/>
                  </a:cubicBezTo>
                  <a:cubicBezTo>
                    <a:pt x="18720" y="21600"/>
                    <a:pt x="20160" y="20160"/>
                    <a:pt x="21600" y="1872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8" name="直线"/>
            <p:cNvSpPr/>
            <p:nvPr/>
          </p:nvSpPr>
          <p:spPr>
            <a:xfrm>
              <a:off x="3387686" y="371566"/>
              <a:ext cx="1256910" cy="2000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009" y="594"/>
                    <a:pt x="20418" y="1189"/>
                    <a:pt x="19826" y="1771"/>
                  </a:cubicBezTo>
                  <a:cubicBezTo>
                    <a:pt x="19235" y="2353"/>
                    <a:pt x="18644" y="2923"/>
                    <a:pt x="18013" y="3530"/>
                  </a:cubicBezTo>
                  <a:cubicBezTo>
                    <a:pt x="17382" y="4137"/>
                    <a:pt x="16712" y="4781"/>
                    <a:pt x="16062" y="5412"/>
                  </a:cubicBezTo>
                  <a:cubicBezTo>
                    <a:pt x="15412" y="6044"/>
                    <a:pt x="14781" y="6663"/>
                    <a:pt x="14190" y="7270"/>
                  </a:cubicBezTo>
                  <a:cubicBezTo>
                    <a:pt x="13599" y="7877"/>
                    <a:pt x="13047" y="8472"/>
                    <a:pt x="12495" y="9029"/>
                  </a:cubicBezTo>
                  <a:cubicBezTo>
                    <a:pt x="11943" y="9586"/>
                    <a:pt x="11391" y="10106"/>
                    <a:pt x="10800" y="10676"/>
                  </a:cubicBezTo>
                  <a:cubicBezTo>
                    <a:pt x="10209" y="11246"/>
                    <a:pt x="9578" y="11865"/>
                    <a:pt x="8967" y="12472"/>
                  </a:cubicBezTo>
                  <a:cubicBezTo>
                    <a:pt x="8356" y="13079"/>
                    <a:pt x="7765" y="13673"/>
                    <a:pt x="7272" y="14156"/>
                  </a:cubicBezTo>
                  <a:cubicBezTo>
                    <a:pt x="6780" y="14639"/>
                    <a:pt x="6385" y="15011"/>
                    <a:pt x="5972" y="15395"/>
                  </a:cubicBezTo>
                  <a:cubicBezTo>
                    <a:pt x="5558" y="15779"/>
                    <a:pt x="5124" y="16175"/>
                    <a:pt x="4671" y="16621"/>
                  </a:cubicBezTo>
                  <a:cubicBezTo>
                    <a:pt x="4218" y="17067"/>
                    <a:pt x="3745" y="17562"/>
                    <a:pt x="3232" y="18120"/>
                  </a:cubicBezTo>
                  <a:cubicBezTo>
                    <a:pt x="2720" y="18677"/>
                    <a:pt x="2168" y="19296"/>
                    <a:pt x="1675" y="19854"/>
                  </a:cubicBezTo>
                  <a:cubicBezTo>
                    <a:pt x="1182" y="20411"/>
                    <a:pt x="749" y="20906"/>
                    <a:pt x="453" y="21204"/>
                  </a:cubicBezTo>
                  <a:cubicBezTo>
                    <a:pt x="158" y="21501"/>
                    <a:pt x="0" y="21600"/>
                    <a:pt x="0" y="21600"/>
                  </a:cubicBezTo>
                  <a:cubicBezTo>
                    <a:pt x="0" y="21600"/>
                    <a:pt x="158" y="21501"/>
                    <a:pt x="315" y="21402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9" name="直线"/>
            <p:cNvSpPr/>
            <p:nvPr/>
          </p:nvSpPr>
          <p:spPr>
            <a:xfrm>
              <a:off x="-1" y="461017"/>
              <a:ext cx="1135348" cy="1892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24" y="497"/>
                    <a:pt x="1047" y="995"/>
                    <a:pt x="1527" y="1440"/>
                  </a:cubicBezTo>
                  <a:cubicBezTo>
                    <a:pt x="2007" y="1885"/>
                    <a:pt x="2444" y="2278"/>
                    <a:pt x="3055" y="2775"/>
                  </a:cubicBezTo>
                  <a:cubicBezTo>
                    <a:pt x="3665" y="3273"/>
                    <a:pt x="4451" y="3875"/>
                    <a:pt x="5018" y="4359"/>
                  </a:cubicBezTo>
                  <a:cubicBezTo>
                    <a:pt x="5585" y="4844"/>
                    <a:pt x="5935" y="5210"/>
                    <a:pt x="6262" y="5577"/>
                  </a:cubicBezTo>
                  <a:cubicBezTo>
                    <a:pt x="6589" y="5943"/>
                    <a:pt x="6895" y="6310"/>
                    <a:pt x="7309" y="6768"/>
                  </a:cubicBezTo>
                  <a:cubicBezTo>
                    <a:pt x="7724" y="7226"/>
                    <a:pt x="8247" y="7776"/>
                    <a:pt x="8836" y="8326"/>
                  </a:cubicBezTo>
                  <a:cubicBezTo>
                    <a:pt x="9425" y="8876"/>
                    <a:pt x="10080" y="9425"/>
                    <a:pt x="10691" y="10001"/>
                  </a:cubicBezTo>
                  <a:cubicBezTo>
                    <a:pt x="11302" y="10577"/>
                    <a:pt x="11869" y="11180"/>
                    <a:pt x="12371" y="11756"/>
                  </a:cubicBezTo>
                  <a:cubicBezTo>
                    <a:pt x="12873" y="12332"/>
                    <a:pt x="13309" y="12881"/>
                    <a:pt x="13767" y="13418"/>
                  </a:cubicBezTo>
                  <a:cubicBezTo>
                    <a:pt x="14225" y="13955"/>
                    <a:pt x="14705" y="14479"/>
                    <a:pt x="15273" y="15055"/>
                  </a:cubicBezTo>
                  <a:cubicBezTo>
                    <a:pt x="15840" y="15631"/>
                    <a:pt x="16495" y="16259"/>
                    <a:pt x="17084" y="16848"/>
                  </a:cubicBezTo>
                  <a:cubicBezTo>
                    <a:pt x="17673" y="17437"/>
                    <a:pt x="18196" y="17987"/>
                    <a:pt x="18633" y="18445"/>
                  </a:cubicBezTo>
                  <a:cubicBezTo>
                    <a:pt x="19069" y="18903"/>
                    <a:pt x="19418" y="19270"/>
                    <a:pt x="19811" y="19689"/>
                  </a:cubicBezTo>
                  <a:cubicBezTo>
                    <a:pt x="20204" y="20108"/>
                    <a:pt x="20640" y="20579"/>
                    <a:pt x="20945" y="20906"/>
                  </a:cubicBezTo>
                  <a:cubicBezTo>
                    <a:pt x="21251" y="21233"/>
                    <a:pt x="21425" y="21417"/>
                    <a:pt x="2160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0" name="直线"/>
            <p:cNvSpPr/>
            <p:nvPr/>
          </p:nvSpPr>
          <p:spPr>
            <a:xfrm flipH="1">
              <a:off x="4672118" y="378447"/>
              <a:ext cx="20644" cy="116977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1" name="直线"/>
            <p:cNvSpPr/>
            <p:nvPr/>
          </p:nvSpPr>
          <p:spPr>
            <a:xfrm>
              <a:off x="4472571" y="357804"/>
              <a:ext cx="172025" cy="34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7280" y="4320"/>
                    <a:pt x="12960" y="8640"/>
                    <a:pt x="9360" y="12240"/>
                  </a:cubicBezTo>
                  <a:cubicBezTo>
                    <a:pt x="5760" y="15840"/>
                    <a:pt x="2880" y="18720"/>
                    <a:pt x="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2" name="直线"/>
            <p:cNvSpPr/>
            <p:nvPr/>
          </p:nvSpPr>
          <p:spPr>
            <a:xfrm flipH="1">
              <a:off x="4678998" y="371566"/>
              <a:ext cx="13764" cy="89453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3" name="直线"/>
            <p:cNvSpPr/>
            <p:nvPr/>
          </p:nvSpPr>
          <p:spPr>
            <a:xfrm flipH="1">
              <a:off x="4665237" y="364685"/>
              <a:ext cx="13763" cy="9633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4" name="直线"/>
            <p:cNvSpPr/>
            <p:nvPr/>
          </p:nvSpPr>
          <p:spPr>
            <a:xfrm flipV="1">
              <a:off x="1155987" y="2229403"/>
              <a:ext cx="6883" cy="144501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5" name="直线"/>
            <p:cNvSpPr/>
            <p:nvPr/>
          </p:nvSpPr>
          <p:spPr>
            <a:xfrm>
              <a:off x="1032131" y="2318258"/>
              <a:ext cx="110096" cy="35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01" fill="norm" stroke="1" extrusionOk="0">
                  <a:moveTo>
                    <a:pt x="21600" y="20601"/>
                  </a:moveTo>
                  <a:cubicBezTo>
                    <a:pt x="18000" y="15201"/>
                    <a:pt x="14400" y="9801"/>
                    <a:pt x="11475" y="5751"/>
                  </a:cubicBezTo>
                  <a:cubicBezTo>
                    <a:pt x="8550" y="1701"/>
                    <a:pt x="6300" y="-999"/>
                    <a:pt x="4500" y="351"/>
                  </a:cubicBezTo>
                  <a:cubicBezTo>
                    <a:pt x="2700" y="1701"/>
                    <a:pt x="1350" y="7101"/>
                    <a:pt x="0" y="12501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6" name="直线"/>
            <p:cNvSpPr/>
            <p:nvPr/>
          </p:nvSpPr>
          <p:spPr>
            <a:xfrm flipV="1">
              <a:off x="1018370" y="2325736"/>
              <a:ext cx="130738" cy="6883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48" name="完成一定关卡或者战斗失败后一轮游戏结束，根据当前已强化的条目，返还一定资源，回到战前准备阶段"/>
          <p:cNvSpPr txBox="1"/>
          <p:nvPr/>
        </p:nvSpPr>
        <p:spPr>
          <a:xfrm>
            <a:off x="4868614" y="844156"/>
            <a:ext cx="2571121" cy="16789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/>
          </a:lstStyle>
          <a:p>
            <a:pPr/>
            <a:r>
              <a:t>完成一定关卡或者战斗失败后一轮游戏结束，根据当前已强化的条目，返还一定资源，回到战前准备阶段</a:t>
            </a:r>
          </a:p>
        </p:txBody>
      </p:sp>
      <p:sp>
        <p:nvSpPr>
          <p:cNvPr id="449" name="使用积累的资源进行养成和冒险要素扩展后开启新一轮冒险"/>
          <p:cNvSpPr txBox="1"/>
          <p:nvPr/>
        </p:nvSpPr>
        <p:spPr>
          <a:xfrm>
            <a:off x="2168369" y="3359115"/>
            <a:ext cx="1693770" cy="1361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使用积累的资源进行养成和冒险要素扩展后开启新一轮冒险</a:t>
            </a:r>
          </a:p>
        </p:txBody>
      </p:sp>
      <p:sp>
        <p:nvSpPr>
          <p:cNvPr id="450" name="触发各种冒险事件，招募团员，强化队伍"/>
          <p:cNvSpPr txBox="1"/>
          <p:nvPr/>
        </p:nvSpPr>
        <p:spPr>
          <a:xfrm>
            <a:off x="8111369" y="3835365"/>
            <a:ext cx="2641183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触发各种冒险事件，招募团员，强化队伍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E2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5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6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7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8" name="矩形: 圆角 39"/>
          <p:cNvSpPr/>
          <p:nvPr/>
        </p:nvSpPr>
        <p:spPr>
          <a:xfrm>
            <a:off x="907013" y="551542"/>
            <a:ext cx="10680701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9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0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1" name="TextBox 21"/>
          <p:cNvSpPr txBox="1"/>
          <p:nvPr/>
        </p:nvSpPr>
        <p:spPr>
          <a:xfrm>
            <a:off x="907011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【游戏介绍】</a:t>
            </a:r>
          </a:p>
        </p:txBody>
      </p:sp>
      <p:sp>
        <p:nvSpPr>
          <p:cNvPr id="462" name="TextBox 1"/>
          <p:cNvSpPr txBox="1"/>
          <p:nvPr/>
        </p:nvSpPr>
        <p:spPr>
          <a:xfrm>
            <a:off x="1243820" y="1597829"/>
            <a:ext cx="271783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•游戏主要模块：</a:t>
            </a:r>
          </a:p>
        </p:txBody>
      </p:sp>
      <p:sp>
        <p:nvSpPr>
          <p:cNvPr id="463" name="战前准备…"/>
          <p:cNvSpPr txBox="1"/>
          <p:nvPr/>
        </p:nvSpPr>
        <p:spPr>
          <a:xfrm>
            <a:off x="1473944" y="2279207"/>
            <a:ext cx="8452062" cy="265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C00000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战前准备</a:t>
            </a:r>
          </a:p>
          <a:p>
            <a:pPr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</a:p>
          <a:p>
            <a:pPr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此模块负责养成部分的内容，让玩家可以利用冒险中获得的资源，对自身进行各种强化，以及解锁新的功能模块，主要分为：</a:t>
            </a:r>
          </a:p>
          <a:p>
            <a:pPr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*使用获取的资源进行扩展内容解锁及升级</a:t>
            </a:r>
          </a:p>
          <a:p>
            <a:pPr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-解锁采用特定卡组抽卡的模式，抽完的不会再被抽到</a:t>
            </a:r>
          </a:p>
          <a:p>
            <a:pPr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</a:p>
          <a:p>
            <a:pPr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*根据角色的使用熟练度进行特定角色的相关强化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E2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8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9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0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1" name="矩形: 圆角 39"/>
          <p:cNvSpPr/>
          <p:nvPr/>
        </p:nvSpPr>
        <p:spPr>
          <a:xfrm>
            <a:off x="907013" y="551542"/>
            <a:ext cx="10680701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2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3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4" name="TextBox 21"/>
          <p:cNvSpPr txBox="1"/>
          <p:nvPr/>
        </p:nvSpPr>
        <p:spPr>
          <a:xfrm>
            <a:off x="907011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【游戏介绍】</a:t>
            </a:r>
          </a:p>
        </p:txBody>
      </p:sp>
      <p:sp>
        <p:nvSpPr>
          <p:cNvPr id="475" name="TextBox 1"/>
          <p:cNvSpPr txBox="1"/>
          <p:nvPr/>
        </p:nvSpPr>
        <p:spPr>
          <a:xfrm>
            <a:off x="1243820" y="1597829"/>
            <a:ext cx="271783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•游戏主要模块：</a:t>
            </a:r>
          </a:p>
        </p:txBody>
      </p:sp>
      <p:sp>
        <p:nvSpPr>
          <p:cNvPr id="476" name="随机地牢探索…"/>
          <p:cNvSpPr txBox="1"/>
          <p:nvPr/>
        </p:nvSpPr>
        <p:spPr>
          <a:xfrm>
            <a:off x="1473944" y="2279207"/>
            <a:ext cx="8808344" cy="396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C00000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随机地牢探索</a:t>
            </a:r>
          </a:p>
          <a:p>
            <a:pPr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</a:p>
          <a:p>
            <a:pPr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这里是游戏的主要流程推进点，在一定限制条件下随机生成的地牢，给玩家带来包含一点运气成分的抉择策略体验，玩家在这个模块可能会遇到：</a:t>
            </a:r>
          </a:p>
          <a:p>
            <a:pPr marL="180472" indent="-180472">
              <a:buSzPct val="100000"/>
              <a:buChar char="*"/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推进主线的事件串</a:t>
            </a:r>
          </a:p>
          <a:p>
            <a:pPr marL="180472" indent="-180472">
              <a:buSzPct val="100000"/>
              <a:buChar char="*"/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揭示世界真相的线索事件</a:t>
            </a:r>
          </a:p>
          <a:p>
            <a:pPr marL="180472" indent="-180472">
              <a:buSzPct val="100000"/>
              <a:buChar char="*"/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概率增益概率减益的赌博事件</a:t>
            </a:r>
          </a:p>
          <a:p>
            <a:pPr marL="180472" indent="-180472">
              <a:buSzPct val="100000"/>
              <a:buChar char="*"/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宝箱</a:t>
            </a:r>
          </a:p>
          <a:p>
            <a:pPr marL="180472" indent="-180472">
              <a:buSzPct val="100000"/>
              <a:buChar char="*"/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角色相关事件</a:t>
            </a:r>
          </a:p>
          <a:p>
            <a:pPr marL="180472" indent="-180472">
              <a:buSzPct val="100000"/>
              <a:buChar char="*"/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商人</a:t>
            </a:r>
          </a:p>
          <a:p>
            <a:pPr marL="180472" indent="-180472">
              <a:buSzPct val="100000"/>
              <a:buChar char="*"/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战斗</a:t>
            </a:r>
          </a:p>
          <a:p>
            <a:pPr marL="180472" indent="-180472">
              <a:buSzPct val="100000"/>
              <a:buChar char="*"/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其他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E2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1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2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3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4" name="矩形: 圆角 39"/>
          <p:cNvSpPr/>
          <p:nvPr/>
        </p:nvSpPr>
        <p:spPr>
          <a:xfrm>
            <a:off x="755650" y="504371"/>
            <a:ext cx="10680700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5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6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7" name="TextBox 21"/>
          <p:cNvSpPr txBox="1"/>
          <p:nvPr/>
        </p:nvSpPr>
        <p:spPr>
          <a:xfrm>
            <a:off x="878261" y="565661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【游戏介绍】</a:t>
            </a:r>
          </a:p>
        </p:txBody>
      </p:sp>
      <p:sp>
        <p:nvSpPr>
          <p:cNvPr id="488" name="TextBox 1"/>
          <p:cNvSpPr txBox="1"/>
          <p:nvPr/>
        </p:nvSpPr>
        <p:spPr>
          <a:xfrm>
            <a:off x="1311044" y="1252823"/>
            <a:ext cx="271783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•游戏主要模块：</a:t>
            </a:r>
          </a:p>
        </p:txBody>
      </p:sp>
      <p:sp>
        <p:nvSpPr>
          <p:cNvPr id="489" name="战斗…"/>
          <p:cNvSpPr txBox="1"/>
          <p:nvPr/>
        </p:nvSpPr>
        <p:spPr>
          <a:xfrm>
            <a:off x="1338999" y="1876887"/>
            <a:ext cx="8452062" cy="368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C00000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战斗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战斗采用半即时ATB战斗模式，比一般的回合制更灵活，且节奏更快，在这个大框架基础上，加入了一些新的设计：</a:t>
            </a:r>
            <a:endParaRPr sz="2400">
              <a:solidFill>
                <a:srgbClr val="C00000"/>
              </a:solidFill>
            </a:endParaRP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15vs15超大规模团队战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以小队为行动主体的全新战斗模式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带来无尽变化的小队阵容自由搭配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加入了战时强化点数功能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基于强化点数的特殊扩展：快速cd、强力大招等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小队阵型加成功能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角色特殊组合功能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神器辅助系统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446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矩形: 圆角 6"/>
          <p:cNvGrpSpPr/>
          <p:nvPr/>
        </p:nvGrpSpPr>
        <p:grpSpPr>
          <a:xfrm>
            <a:off x="841826" y="1752600"/>
            <a:ext cx="10559147" cy="3352800"/>
            <a:chOff x="0" y="0"/>
            <a:chExt cx="10559146" cy="3352800"/>
          </a:xfrm>
        </p:grpSpPr>
        <p:sp>
          <p:nvSpPr>
            <p:cNvPr id="493" name="圆角矩形"/>
            <p:cNvSpPr/>
            <p:nvPr/>
          </p:nvSpPr>
          <p:spPr>
            <a:xfrm>
              <a:off x="-1" y="0"/>
              <a:ext cx="10559147" cy="3352800"/>
            </a:xfrm>
            <a:prstGeom prst="roundRect">
              <a:avLst>
                <a:gd name="adj" fmla="val 8495"/>
              </a:avLst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494" name="核心特色"/>
            <p:cNvSpPr txBox="1"/>
            <p:nvPr/>
          </p:nvSpPr>
          <p:spPr>
            <a:xfrm>
              <a:off x="83419" y="773429"/>
              <a:ext cx="10392307" cy="1805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lvl1pPr>
            </a:lstStyle>
            <a:p>
              <a:pPr/>
              <a:r>
                <a:t>核心特色</a:t>
              </a:r>
            </a:p>
          </p:txBody>
        </p:sp>
      </p:grpSp>
      <p:sp>
        <p:nvSpPr>
          <p:cNvPr id="496" name="矩形 7"/>
          <p:cNvSpPr/>
          <p:nvPr/>
        </p:nvSpPr>
        <p:spPr>
          <a:xfrm>
            <a:off x="1344640" y="1568670"/>
            <a:ext cx="2000251" cy="531855"/>
          </a:xfrm>
          <a:prstGeom prst="rect">
            <a:avLst/>
          </a:prstGeom>
          <a:solidFill>
            <a:srgbClr val="FFFFFF"/>
          </a:solidFill>
          <a:ln w="254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99" name="矩形 8"/>
          <p:cNvGrpSpPr/>
          <p:nvPr/>
        </p:nvGrpSpPr>
        <p:grpSpPr>
          <a:xfrm>
            <a:off x="1286682" y="1452102"/>
            <a:ext cx="2000252" cy="637540"/>
            <a:chOff x="0" y="-1"/>
            <a:chExt cx="2000250" cy="637538"/>
          </a:xfrm>
        </p:grpSpPr>
        <p:sp>
          <p:nvSpPr>
            <p:cNvPr id="497" name="矩形"/>
            <p:cNvSpPr/>
            <p:nvPr/>
          </p:nvSpPr>
          <p:spPr>
            <a:xfrm>
              <a:off x="0" y="52843"/>
              <a:ext cx="2000251" cy="53185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26262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262626"/>
                  </a:solidFill>
                  <a:latin typeface="文悦新青年体 (非商业使用) W8"/>
                  <a:ea typeface="文悦新青年体 (非商业使用) W8"/>
                  <a:cs typeface="文悦新青年体 (非商业使用) W8"/>
                  <a:sym typeface="文悦新青年体 (非商业使用) W8"/>
                </a:defRPr>
              </a:pPr>
            </a:p>
          </p:txBody>
        </p:sp>
        <p:sp>
          <p:nvSpPr>
            <p:cNvPr id="498" name="PART 04"/>
            <p:cNvSpPr txBox="1"/>
            <p:nvPr/>
          </p:nvSpPr>
          <p:spPr>
            <a:xfrm>
              <a:off x="0" y="-1"/>
              <a:ext cx="2000251" cy="637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262626"/>
                  </a:solidFill>
                  <a:latin typeface="文悦新青年体 (非商业使用) W8"/>
                  <a:ea typeface="文悦新青年体 (非商业使用) W8"/>
                  <a:cs typeface="文悦新青年体 (非商业使用) W8"/>
                  <a:sym typeface="文悦新青年体 (非商业使用) W8"/>
                </a:defRPr>
              </a:lvl1pPr>
            </a:lstStyle>
            <a:p>
              <a:pPr/>
              <a:r>
                <a:t>PART 04</a:t>
              </a:r>
            </a:p>
          </p:txBody>
        </p:sp>
      </p:grpSp>
      <p:sp>
        <p:nvSpPr>
          <p:cNvPr id="500" name="椭圆 10"/>
          <p:cNvSpPr/>
          <p:nvPr/>
        </p:nvSpPr>
        <p:spPr>
          <a:xfrm>
            <a:off x="5453295" y="5333993"/>
            <a:ext cx="189151" cy="18915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1" name="椭圆 11"/>
          <p:cNvSpPr/>
          <p:nvPr/>
        </p:nvSpPr>
        <p:spPr>
          <a:xfrm>
            <a:off x="6010547" y="5333993"/>
            <a:ext cx="189151" cy="189151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2" name="椭圆 12"/>
          <p:cNvSpPr/>
          <p:nvPr/>
        </p:nvSpPr>
        <p:spPr>
          <a:xfrm>
            <a:off x="6567796" y="5333993"/>
            <a:ext cx="189151" cy="18915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3" name="任意多边形: 形状 4"/>
          <p:cNvSpPr/>
          <p:nvPr/>
        </p:nvSpPr>
        <p:spPr>
          <a:xfrm rot="18751866">
            <a:off x="559241" y="2231367"/>
            <a:ext cx="1401364" cy="479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10" y="0"/>
                </a:moveTo>
                <a:lnTo>
                  <a:pt x="21600" y="21600"/>
                </a:lnTo>
                <a:lnTo>
                  <a:pt x="10669" y="6725"/>
                </a:lnTo>
                <a:lnTo>
                  <a:pt x="0" y="2124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4" name="任意多边形: 形状 5"/>
          <p:cNvSpPr/>
          <p:nvPr/>
        </p:nvSpPr>
        <p:spPr>
          <a:xfrm rot="8100000">
            <a:off x="10075367" y="4297252"/>
            <a:ext cx="1401365" cy="479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10" y="0"/>
                </a:moveTo>
                <a:lnTo>
                  <a:pt x="21600" y="21600"/>
                </a:lnTo>
                <a:lnTo>
                  <a:pt x="10669" y="6725"/>
                </a:lnTo>
                <a:lnTo>
                  <a:pt x="0" y="2124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5" name="直接连接符 2"/>
          <p:cNvSpPr/>
          <p:nvPr/>
        </p:nvSpPr>
        <p:spPr>
          <a:xfrm>
            <a:off x="11515724" y="2036801"/>
            <a:ext cx="1" cy="1076327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6" name="任意多边形: 形状 16"/>
          <p:cNvSpPr/>
          <p:nvPr/>
        </p:nvSpPr>
        <p:spPr>
          <a:xfrm>
            <a:off x="676839" y="4772025"/>
            <a:ext cx="488840" cy="488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1929"/>
                  <a:pt x="0" y="0"/>
                </a:cubicBezTo>
              </a:path>
            </a:pathLst>
          </a:custGeom>
          <a:ln w="381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7" name="矩形: 圆角 14"/>
          <p:cNvSpPr/>
          <p:nvPr/>
        </p:nvSpPr>
        <p:spPr>
          <a:xfrm>
            <a:off x="8899342" y="5495771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8" name="矩形: 圆角 15"/>
          <p:cNvSpPr/>
          <p:nvPr/>
        </p:nvSpPr>
        <p:spPr>
          <a:xfrm>
            <a:off x="8766756" y="5668619"/>
            <a:ext cx="818648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9" name="矩形: 圆角 18"/>
          <p:cNvSpPr/>
          <p:nvPr/>
        </p:nvSpPr>
        <p:spPr>
          <a:xfrm>
            <a:off x="8719342" y="5318254"/>
            <a:ext cx="568684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0" name="椭圆 19"/>
          <p:cNvSpPr/>
          <p:nvPr/>
        </p:nvSpPr>
        <p:spPr>
          <a:xfrm>
            <a:off x="8766756" y="5495771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1" name="矩形: 圆角 21"/>
          <p:cNvSpPr/>
          <p:nvPr/>
        </p:nvSpPr>
        <p:spPr>
          <a:xfrm>
            <a:off x="9354469" y="5318254"/>
            <a:ext cx="850338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2" name="矩形: 圆角 22"/>
          <p:cNvSpPr/>
          <p:nvPr/>
        </p:nvSpPr>
        <p:spPr>
          <a:xfrm>
            <a:off x="10271249" y="5318254"/>
            <a:ext cx="424094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3" name="矩形: 圆角 23"/>
          <p:cNvSpPr/>
          <p:nvPr/>
        </p:nvSpPr>
        <p:spPr>
          <a:xfrm>
            <a:off x="9874067" y="5495771"/>
            <a:ext cx="103372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4" name="矩形: 圆角 24"/>
          <p:cNvSpPr/>
          <p:nvPr/>
        </p:nvSpPr>
        <p:spPr>
          <a:xfrm>
            <a:off x="10048974" y="5495771"/>
            <a:ext cx="7578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5" name="矩形: 圆角 25"/>
          <p:cNvSpPr/>
          <p:nvPr/>
        </p:nvSpPr>
        <p:spPr>
          <a:xfrm>
            <a:off x="9662572" y="5668619"/>
            <a:ext cx="127724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6" name="矩形: 圆角 28"/>
          <p:cNvSpPr/>
          <p:nvPr/>
        </p:nvSpPr>
        <p:spPr>
          <a:xfrm>
            <a:off x="3614241" y="1264520"/>
            <a:ext cx="118834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7" name="矩形: 圆角 29"/>
          <p:cNvSpPr/>
          <p:nvPr/>
        </p:nvSpPr>
        <p:spPr>
          <a:xfrm>
            <a:off x="5044158" y="1264520"/>
            <a:ext cx="663558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8" name="椭圆 30"/>
          <p:cNvSpPr/>
          <p:nvPr/>
        </p:nvSpPr>
        <p:spPr>
          <a:xfrm>
            <a:off x="4872337" y="126685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9" name="矩形: 圆角 31"/>
          <p:cNvSpPr/>
          <p:nvPr/>
        </p:nvSpPr>
        <p:spPr>
          <a:xfrm>
            <a:off x="3859228" y="1422406"/>
            <a:ext cx="81864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0" name="矩形: 圆角 32"/>
          <p:cNvSpPr/>
          <p:nvPr/>
        </p:nvSpPr>
        <p:spPr>
          <a:xfrm>
            <a:off x="4755046" y="1422406"/>
            <a:ext cx="1147281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446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5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6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7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8" name="矩形: 圆角 39"/>
          <p:cNvSpPr/>
          <p:nvPr/>
        </p:nvSpPr>
        <p:spPr>
          <a:xfrm>
            <a:off x="907013" y="551542"/>
            <a:ext cx="10680701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9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0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1" name="TextBox 21"/>
          <p:cNvSpPr txBox="1"/>
          <p:nvPr/>
        </p:nvSpPr>
        <p:spPr>
          <a:xfrm>
            <a:off x="907011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【核心特色】</a:t>
            </a:r>
          </a:p>
        </p:txBody>
      </p:sp>
      <p:sp>
        <p:nvSpPr>
          <p:cNvPr id="532" name="TextBox 1"/>
          <p:cNvSpPr txBox="1"/>
          <p:nvPr/>
        </p:nvSpPr>
        <p:spPr>
          <a:xfrm>
            <a:off x="1243820" y="1597829"/>
            <a:ext cx="165103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•战前准备</a:t>
            </a:r>
          </a:p>
        </p:txBody>
      </p:sp>
      <p:sp>
        <p:nvSpPr>
          <p:cNvPr id="533" name="TextBox 2"/>
          <p:cNvSpPr txBox="1"/>
          <p:nvPr/>
        </p:nvSpPr>
        <p:spPr>
          <a:xfrm>
            <a:off x="1561674" y="2241782"/>
            <a:ext cx="9609178" cy="458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战前准备阶段是一个体现玩家养成策略的地方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主要的框架如图采用一种类似星图的模式，有一系列的关键节需要解锁，关键节点解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锁后其周围的节点随之解锁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关键节点是解锁功能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周围节点是针对这个关键节点功能的强化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节点解锁和强化有两种方式：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1.通过游戏中获取的资源解锁强化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2.通过抽取卡组随机解锁解锁强化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</a:p>
        </p:txBody>
      </p:sp>
      <p:pic>
        <p:nvPicPr>
          <p:cNvPr id="534" name="B53D7DF0-8B7F-4BD8-B032-CF924B3D5E9A-L0-001.jpeg" descr="B53D7DF0-8B7F-4BD8-B032-CF924B3D5E9A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2995" y="3381035"/>
            <a:ext cx="5068052" cy="2848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矩形: 圆角 38"/>
          <p:cNvSpPr/>
          <p:nvPr/>
        </p:nvSpPr>
        <p:spPr>
          <a:xfrm>
            <a:off x="5687486" y="1325412"/>
            <a:ext cx="663560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6" name="矩形: 圆角 39"/>
          <p:cNvSpPr/>
          <p:nvPr/>
        </p:nvSpPr>
        <p:spPr>
          <a:xfrm>
            <a:off x="6592619" y="1325412"/>
            <a:ext cx="663560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7" name="椭圆 40"/>
          <p:cNvSpPr/>
          <p:nvPr/>
        </p:nvSpPr>
        <p:spPr>
          <a:xfrm>
            <a:off x="6420799" y="1327745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8" name="矩形: 圆角 41"/>
          <p:cNvSpPr/>
          <p:nvPr/>
        </p:nvSpPr>
        <p:spPr>
          <a:xfrm>
            <a:off x="5948009" y="1483298"/>
            <a:ext cx="818648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9" name="矩形: 圆角 42"/>
          <p:cNvSpPr/>
          <p:nvPr/>
        </p:nvSpPr>
        <p:spPr>
          <a:xfrm>
            <a:off x="6843827" y="1483298"/>
            <a:ext cx="766649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02" name="矩形: 圆角 2"/>
          <p:cNvGrpSpPr/>
          <p:nvPr/>
        </p:nvGrpSpPr>
        <p:grpSpPr>
          <a:xfrm>
            <a:off x="2413000" y="1752600"/>
            <a:ext cx="7416800" cy="3352800"/>
            <a:chOff x="0" y="0"/>
            <a:chExt cx="7416800" cy="3352800"/>
          </a:xfrm>
        </p:grpSpPr>
        <p:sp>
          <p:nvSpPr>
            <p:cNvPr id="200" name="圆角矩形"/>
            <p:cNvSpPr/>
            <p:nvPr/>
          </p:nvSpPr>
          <p:spPr>
            <a:xfrm>
              <a:off x="0" y="0"/>
              <a:ext cx="7416800" cy="3352800"/>
            </a:xfrm>
            <a:prstGeom prst="roundRect">
              <a:avLst>
                <a:gd name="adj" fmla="val 8495"/>
              </a:avLst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201" name="故事背景"/>
            <p:cNvSpPr txBox="1"/>
            <p:nvPr/>
          </p:nvSpPr>
          <p:spPr>
            <a:xfrm>
              <a:off x="83420" y="773429"/>
              <a:ext cx="7249961" cy="1805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lvl1pPr>
            </a:lstStyle>
            <a:p>
              <a:pPr/>
              <a:r>
                <a:t>故事背景</a:t>
              </a:r>
            </a:p>
          </p:txBody>
        </p:sp>
      </p:grpSp>
      <p:sp>
        <p:nvSpPr>
          <p:cNvPr id="203" name="矩形 8"/>
          <p:cNvSpPr/>
          <p:nvPr/>
        </p:nvSpPr>
        <p:spPr>
          <a:xfrm>
            <a:off x="3011515" y="1568670"/>
            <a:ext cx="2000251" cy="531855"/>
          </a:xfrm>
          <a:prstGeom prst="rect">
            <a:avLst/>
          </a:prstGeom>
          <a:solidFill>
            <a:srgbClr val="FFFFFF"/>
          </a:solidFill>
          <a:ln w="254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4" name="矩形 7"/>
          <p:cNvSpPr/>
          <p:nvPr/>
        </p:nvSpPr>
        <p:spPr>
          <a:xfrm>
            <a:off x="2953558" y="1504946"/>
            <a:ext cx="2000252" cy="531856"/>
          </a:xfrm>
          <a:prstGeom prst="rect">
            <a:avLst/>
          </a:prstGeom>
          <a:solidFill>
            <a:srgbClr val="FFFFFF"/>
          </a:solidFill>
          <a:ln w="254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文本框 1"/>
          <p:cNvSpPr txBox="1"/>
          <p:nvPr/>
        </p:nvSpPr>
        <p:spPr>
          <a:xfrm>
            <a:off x="2607483" y="1429433"/>
            <a:ext cx="2692402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3600">
                <a:solidFill>
                  <a:srgbClr val="262626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PART 01</a:t>
            </a:r>
          </a:p>
        </p:txBody>
      </p:sp>
      <p:sp>
        <p:nvSpPr>
          <p:cNvPr id="206" name="椭圆 9"/>
          <p:cNvSpPr/>
          <p:nvPr/>
        </p:nvSpPr>
        <p:spPr>
          <a:xfrm>
            <a:off x="5453295" y="5333993"/>
            <a:ext cx="189151" cy="189151"/>
          </a:xfrm>
          <a:prstGeom prst="ellipse">
            <a:avLst/>
          </a:prstGeom>
          <a:solidFill>
            <a:srgbClr val="0589F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椭圆 10"/>
          <p:cNvSpPr/>
          <p:nvPr/>
        </p:nvSpPr>
        <p:spPr>
          <a:xfrm>
            <a:off x="6010547" y="5333993"/>
            <a:ext cx="189151" cy="18915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椭圆 11"/>
          <p:cNvSpPr/>
          <p:nvPr/>
        </p:nvSpPr>
        <p:spPr>
          <a:xfrm>
            <a:off x="6567796" y="5333993"/>
            <a:ext cx="189151" cy="18915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9" name="直接连接符 13"/>
          <p:cNvSpPr/>
          <p:nvPr/>
        </p:nvSpPr>
        <p:spPr>
          <a:xfrm>
            <a:off x="9953624" y="2036801"/>
            <a:ext cx="1" cy="1076327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0" name="任意多边形: 形状 14"/>
          <p:cNvSpPr/>
          <p:nvPr/>
        </p:nvSpPr>
        <p:spPr>
          <a:xfrm>
            <a:off x="2244781" y="4770175"/>
            <a:ext cx="488838" cy="488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1929"/>
                  <a:pt x="0" y="0"/>
                </a:cubicBezTo>
              </a:path>
            </a:pathLst>
          </a:custGeom>
          <a:ln w="381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1" name="矩形: 圆角 26"/>
          <p:cNvSpPr/>
          <p:nvPr/>
        </p:nvSpPr>
        <p:spPr>
          <a:xfrm>
            <a:off x="7305047" y="5495771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2" name="矩形: 圆角 27"/>
          <p:cNvSpPr/>
          <p:nvPr/>
        </p:nvSpPr>
        <p:spPr>
          <a:xfrm>
            <a:off x="7172459" y="5668619"/>
            <a:ext cx="818648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3" name="矩形: 圆角 29"/>
          <p:cNvSpPr/>
          <p:nvPr/>
        </p:nvSpPr>
        <p:spPr>
          <a:xfrm>
            <a:off x="7125047" y="5318254"/>
            <a:ext cx="568684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椭圆 30"/>
          <p:cNvSpPr/>
          <p:nvPr/>
        </p:nvSpPr>
        <p:spPr>
          <a:xfrm>
            <a:off x="7172459" y="5495771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矩形: 圆角 31"/>
          <p:cNvSpPr/>
          <p:nvPr/>
        </p:nvSpPr>
        <p:spPr>
          <a:xfrm>
            <a:off x="7760172" y="5318254"/>
            <a:ext cx="850338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6" name="矩形: 圆角 32"/>
          <p:cNvSpPr/>
          <p:nvPr/>
        </p:nvSpPr>
        <p:spPr>
          <a:xfrm>
            <a:off x="8676954" y="5318254"/>
            <a:ext cx="424094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矩形: 圆角 33"/>
          <p:cNvSpPr/>
          <p:nvPr/>
        </p:nvSpPr>
        <p:spPr>
          <a:xfrm>
            <a:off x="8279772" y="5495771"/>
            <a:ext cx="103372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矩形: 圆角 34"/>
          <p:cNvSpPr/>
          <p:nvPr/>
        </p:nvSpPr>
        <p:spPr>
          <a:xfrm>
            <a:off x="8454680" y="5495771"/>
            <a:ext cx="7578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9" name="矩形: 圆角 35"/>
          <p:cNvSpPr/>
          <p:nvPr/>
        </p:nvSpPr>
        <p:spPr>
          <a:xfrm>
            <a:off x="8068278" y="5668619"/>
            <a:ext cx="127724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446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9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0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1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2" name="矩形: 圆角 39"/>
          <p:cNvSpPr/>
          <p:nvPr/>
        </p:nvSpPr>
        <p:spPr>
          <a:xfrm>
            <a:off x="907013" y="551542"/>
            <a:ext cx="10680701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3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4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5" name="TextBox 21"/>
          <p:cNvSpPr txBox="1"/>
          <p:nvPr/>
        </p:nvSpPr>
        <p:spPr>
          <a:xfrm>
            <a:off x="907011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【核心特色】</a:t>
            </a:r>
          </a:p>
        </p:txBody>
      </p:sp>
      <p:sp>
        <p:nvSpPr>
          <p:cNvPr id="546" name="TextBox 1"/>
          <p:cNvSpPr txBox="1"/>
          <p:nvPr/>
        </p:nvSpPr>
        <p:spPr>
          <a:xfrm>
            <a:off x="1243820" y="1597829"/>
            <a:ext cx="165103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•战前准备</a:t>
            </a:r>
          </a:p>
        </p:txBody>
      </p:sp>
      <p:sp>
        <p:nvSpPr>
          <p:cNvPr id="547" name="TextBox 2"/>
          <p:cNvSpPr txBox="1"/>
          <p:nvPr/>
        </p:nvSpPr>
        <p:spPr>
          <a:xfrm>
            <a:off x="1561674" y="2241782"/>
            <a:ext cx="9609178" cy="208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解锁和强化主要包括2个大模块：功能扩展、角色养成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</a:p>
        </p:txBody>
      </p:sp>
      <p:grpSp>
        <p:nvGrpSpPr>
          <p:cNvPr id="550" name="PA_圆角矩形 8"/>
          <p:cNvGrpSpPr/>
          <p:nvPr/>
        </p:nvGrpSpPr>
        <p:grpSpPr>
          <a:xfrm>
            <a:off x="2095229" y="2918735"/>
            <a:ext cx="3094581" cy="3021208"/>
            <a:chOff x="0" y="0"/>
            <a:chExt cx="3094580" cy="3021206"/>
          </a:xfrm>
        </p:grpSpPr>
        <p:sp>
          <p:nvSpPr>
            <p:cNvPr id="548" name="圆角矩形"/>
            <p:cNvSpPr/>
            <p:nvPr/>
          </p:nvSpPr>
          <p:spPr>
            <a:xfrm>
              <a:off x="-1" y="-1"/>
              <a:ext cx="3094582" cy="3021208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549" name="功能扩展…"/>
            <p:cNvSpPr txBox="1"/>
            <p:nvPr/>
          </p:nvSpPr>
          <p:spPr>
            <a:xfrm>
              <a:off x="147481" y="582231"/>
              <a:ext cx="2799618" cy="1856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2800">
                  <a:solidFill>
                    <a:srgbClr val="C00000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  <a:r>
                <a:t>功能扩展</a:t>
              </a:r>
            </a:p>
            <a:p>
              <a:pPr marL="244928" indent="-244928" algn="ctr">
                <a:buSzPct val="100000"/>
                <a:buFont typeface="Arial"/>
                <a:buChar char="•"/>
                <a:defRPr sz="2400">
                  <a:latin typeface="华文琥珀"/>
                  <a:ea typeface="华文琥珀"/>
                  <a:cs typeface="华文琥珀"/>
                  <a:sym typeface="华文琥珀"/>
                </a:defRPr>
              </a:pPr>
              <a:r>
                <a:t>地牢功能扩展</a:t>
              </a:r>
              <a:endParaRPr>
                <a:solidFill>
                  <a:srgbClr val="262626"/>
                </a:solidFill>
              </a:endParaRPr>
            </a:p>
            <a:p>
              <a:pPr marL="244928" indent="-244928" algn="ctr">
                <a:buSzPct val="100000"/>
                <a:buFont typeface="Arial"/>
                <a:buChar char="•"/>
                <a:defRPr sz="24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  <a:r>
                <a:t>强化系统扩展</a:t>
              </a:r>
            </a:p>
            <a:p>
              <a:pPr marL="244928" indent="-244928" algn="ctr">
                <a:buSzPct val="100000"/>
                <a:buFont typeface="Arial"/>
                <a:buChar char="•"/>
                <a:defRPr sz="24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  <a:r>
                <a:t>战斗系统扩展</a:t>
              </a:r>
            </a:p>
          </p:txBody>
        </p:sp>
      </p:grpSp>
      <p:grpSp>
        <p:nvGrpSpPr>
          <p:cNvPr id="553" name="PA_圆角矩形 8"/>
          <p:cNvGrpSpPr/>
          <p:nvPr/>
        </p:nvGrpSpPr>
        <p:grpSpPr>
          <a:xfrm>
            <a:off x="6942083" y="2918735"/>
            <a:ext cx="3094581" cy="3021208"/>
            <a:chOff x="0" y="0"/>
            <a:chExt cx="3094580" cy="3021206"/>
          </a:xfrm>
        </p:grpSpPr>
        <p:sp>
          <p:nvSpPr>
            <p:cNvPr id="551" name="圆角矩形"/>
            <p:cNvSpPr/>
            <p:nvPr/>
          </p:nvSpPr>
          <p:spPr>
            <a:xfrm>
              <a:off x="-1" y="-1"/>
              <a:ext cx="3094582" cy="3021208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552" name="角色养成…"/>
            <p:cNvSpPr txBox="1"/>
            <p:nvPr/>
          </p:nvSpPr>
          <p:spPr>
            <a:xfrm>
              <a:off x="147481" y="372681"/>
              <a:ext cx="2799618" cy="2275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2800">
                  <a:solidFill>
                    <a:srgbClr val="C00000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  <a:r>
                <a:t>角色养成</a:t>
              </a:r>
            </a:p>
            <a:p>
              <a:pPr marL="244928" indent="-244928" algn="ctr">
                <a:buSzPct val="100000"/>
                <a:buFont typeface="Arial"/>
                <a:buChar char="•"/>
                <a:defRPr sz="24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  <a:r>
                <a:t>角色初始属性</a:t>
              </a:r>
            </a:p>
            <a:p>
              <a:pPr marL="244928" indent="-244928" algn="ctr">
                <a:buSzPct val="100000"/>
                <a:buFont typeface="Arial"/>
                <a:buChar char="•"/>
                <a:defRPr sz="24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  <a:r>
                <a:t>角色上限提高</a:t>
              </a:r>
            </a:p>
            <a:p>
              <a:pPr marL="244928" indent="-244928" algn="ctr">
                <a:buSzPct val="100000"/>
                <a:buFont typeface="Arial"/>
                <a:buChar char="•"/>
                <a:defRPr sz="24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  <a:r>
                <a:t>特殊组合加成</a:t>
              </a:r>
            </a:p>
            <a:p>
              <a:pPr marL="244928" indent="-244928" algn="ctr">
                <a:buSzPct val="100000"/>
                <a:buFont typeface="Arial"/>
                <a:buChar char="•"/>
                <a:defRPr sz="24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  <a:r>
                <a:t>高品质概率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446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8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9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0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1" name="矩形: 圆角 39"/>
          <p:cNvSpPr/>
          <p:nvPr/>
        </p:nvSpPr>
        <p:spPr>
          <a:xfrm>
            <a:off x="907013" y="551542"/>
            <a:ext cx="10680701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2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3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4" name="TextBox 21"/>
          <p:cNvSpPr txBox="1"/>
          <p:nvPr/>
        </p:nvSpPr>
        <p:spPr>
          <a:xfrm>
            <a:off x="907011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【核心特色】</a:t>
            </a:r>
          </a:p>
        </p:txBody>
      </p:sp>
      <p:sp>
        <p:nvSpPr>
          <p:cNvPr id="565" name="TextBox 1"/>
          <p:cNvSpPr txBox="1"/>
          <p:nvPr/>
        </p:nvSpPr>
        <p:spPr>
          <a:xfrm>
            <a:off x="1243820" y="1597829"/>
            <a:ext cx="342903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•战前准备：功能扩展</a:t>
            </a:r>
          </a:p>
        </p:txBody>
      </p:sp>
      <p:sp>
        <p:nvSpPr>
          <p:cNvPr id="566" name="TextBox 2"/>
          <p:cNvSpPr txBox="1"/>
          <p:nvPr/>
        </p:nvSpPr>
        <p:spPr>
          <a:xfrm>
            <a:off x="4482965" y="2565307"/>
            <a:ext cx="6705918" cy="410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地牢功能扩展：增加地牢中的特殊事件类型，解锁新的主线或支线剧情，解锁新的地图区域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强化系统扩展：强化探索相关数值，神器（团队buff或者特殊功能）解锁及升级，运气系统（增加所有概率性事件中得到好结果的概率，或提高随机品质下限等），强化每局游戏开始时的起始数值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战斗系统扩展：团队阵型解锁及强化，小队阵型解锁及强化，自动战斗策略解锁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遗产系统扩展：强化每次战斗结束后可以保留下来的资源内容，如保留一定数量的角色，保留角色一定强化等级等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</a:p>
        </p:txBody>
      </p:sp>
      <p:grpSp>
        <p:nvGrpSpPr>
          <p:cNvPr id="569" name="PA_圆角矩形 8"/>
          <p:cNvGrpSpPr/>
          <p:nvPr/>
        </p:nvGrpSpPr>
        <p:grpSpPr>
          <a:xfrm>
            <a:off x="1193595" y="2373888"/>
            <a:ext cx="3094582" cy="3021208"/>
            <a:chOff x="0" y="0"/>
            <a:chExt cx="3094580" cy="3021206"/>
          </a:xfrm>
        </p:grpSpPr>
        <p:sp>
          <p:nvSpPr>
            <p:cNvPr id="567" name="圆角矩形"/>
            <p:cNvSpPr/>
            <p:nvPr/>
          </p:nvSpPr>
          <p:spPr>
            <a:xfrm>
              <a:off x="-1" y="-1"/>
              <a:ext cx="3094582" cy="3021208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568" name="功能扩展…"/>
            <p:cNvSpPr txBox="1"/>
            <p:nvPr/>
          </p:nvSpPr>
          <p:spPr>
            <a:xfrm>
              <a:off x="147481" y="582231"/>
              <a:ext cx="2799618" cy="1856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2800">
                  <a:solidFill>
                    <a:srgbClr val="C00000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  <a:r>
                <a:t>功能扩展</a:t>
              </a:r>
            </a:p>
            <a:p>
              <a:pPr marL="244928" indent="-244928" algn="ctr">
                <a:buSzPct val="100000"/>
                <a:buFont typeface="Arial"/>
                <a:buChar char="•"/>
                <a:defRPr sz="2400">
                  <a:latin typeface="华文琥珀"/>
                  <a:ea typeface="华文琥珀"/>
                  <a:cs typeface="华文琥珀"/>
                  <a:sym typeface="华文琥珀"/>
                </a:defRPr>
              </a:pPr>
              <a:r>
                <a:t>地牢功能扩展</a:t>
              </a:r>
              <a:endParaRPr>
                <a:solidFill>
                  <a:srgbClr val="262626"/>
                </a:solidFill>
              </a:endParaRPr>
            </a:p>
            <a:p>
              <a:pPr marL="244928" indent="-244928" algn="ctr">
                <a:buSzPct val="100000"/>
                <a:buFont typeface="Arial"/>
                <a:buChar char="•"/>
                <a:defRPr sz="24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  <a:r>
                <a:t>强化系统扩展</a:t>
              </a:r>
            </a:p>
            <a:p>
              <a:pPr marL="244928" indent="-244928" algn="ctr">
                <a:buSzPct val="100000"/>
                <a:buFont typeface="Arial"/>
                <a:buChar char="•"/>
                <a:defRPr sz="24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  <a:r>
                <a:t>战斗系统扩展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446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4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5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6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7" name="矩形: 圆角 39"/>
          <p:cNvSpPr/>
          <p:nvPr/>
        </p:nvSpPr>
        <p:spPr>
          <a:xfrm>
            <a:off x="907013" y="551542"/>
            <a:ext cx="10680701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8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9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0" name="TextBox 21"/>
          <p:cNvSpPr txBox="1"/>
          <p:nvPr/>
        </p:nvSpPr>
        <p:spPr>
          <a:xfrm>
            <a:off x="907011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【核心特色】</a:t>
            </a:r>
          </a:p>
        </p:txBody>
      </p:sp>
      <p:sp>
        <p:nvSpPr>
          <p:cNvPr id="581" name="TextBox 1"/>
          <p:cNvSpPr txBox="1"/>
          <p:nvPr/>
        </p:nvSpPr>
        <p:spPr>
          <a:xfrm>
            <a:off x="1243820" y="1597829"/>
            <a:ext cx="342903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•战前准备：角色养成</a:t>
            </a:r>
          </a:p>
        </p:txBody>
      </p:sp>
      <p:sp>
        <p:nvSpPr>
          <p:cNvPr id="582" name="TextBox 27"/>
          <p:cNvSpPr txBox="1"/>
          <p:nvPr/>
        </p:nvSpPr>
        <p:spPr>
          <a:xfrm>
            <a:off x="1542142" y="2611004"/>
            <a:ext cx="3957447" cy="3291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每个角色的各项指标在掉落时会有一定的随机范围，如：水属性、攻击力S、防御力B、速度A等</a:t>
            </a:r>
          </a:p>
          <a:p>
            <a:pPr marL="342900" indent="-342900">
              <a:buSzPct val="100000"/>
              <a:buFont typeface="Arial"/>
              <a:buChar char="•"/>
              <a:defRPr sz="20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一技能主动，二、三技能被动，技能也存在品质区分，决定数值强弱</a:t>
            </a:r>
          </a:p>
          <a:p>
            <a:pPr marL="342900" indent="-342900">
              <a:buSzPct val="100000"/>
              <a:buFont typeface="Arial"/>
              <a:buChar char="•"/>
              <a:defRPr sz="20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队长光环角色固定，有品质区分</a:t>
            </a:r>
          </a:p>
        </p:txBody>
      </p:sp>
      <p:sp>
        <p:nvSpPr>
          <p:cNvPr id="583" name="PA_圆角矩形 8"/>
          <p:cNvSpPr/>
          <p:nvPr/>
        </p:nvSpPr>
        <p:spPr>
          <a:xfrm>
            <a:off x="7051092" y="867544"/>
            <a:ext cx="4031189" cy="5332856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3600">
                <a:solidFill>
                  <a:srgbClr val="262626"/>
                </a:solidFill>
                <a:latin typeface="文悦新青年体 (非商业使用) W8"/>
                <a:ea typeface="文悦新青年体 (非商业使用) W8"/>
                <a:cs typeface="文悦新青年体 (非商业使用) W8"/>
                <a:sym typeface="文悦新青年体 (非商业使用) W8"/>
              </a:defRPr>
            </a:pPr>
          </a:p>
        </p:txBody>
      </p:sp>
      <p:sp>
        <p:nvSpPr>
          <p:cNvPr id="584" name="TextBox 3"/>
          <p:cNvSpPr txBox="1"/>
          <p:nvPr/>
        </p:nvSpPr>
        <p:spPr>
          <a:xfrm>
            <a:off x="7703735" y="1036821"/>
            <a:ext cx="7899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皮卡丘</a:t>
            </a:r>
          </a:p>
        </p:txBody>
      </p:sp>
      <p:sp>
        <p:nvSpPr>
          <p:cNvPr id="585" name="TextBox 31"/>
          <p:cNvSpPr txBox="1"/>
          <p:nvPr/>
        </p:nvSpPr>
        <p:spPr>
          <a:xfrm>
            <a:off x="7420708" y="1558553"/>
            <a:ext cx="1679447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生命  100（S）</a:t>
            </a:r>
          </a:p>
        </p:txBody>
      </p:sp>
      <p:sp>
        <p:nvSpPr>
          <p:cNvPr id="586" name="TextBox 32"/>
          <p:cNvSpPr txBox="1"/>
          <p:nvPr/>
        </p:nvSpPr>
        <p:spPr>
          <a:xfrm>
            <a:off x="9085622" y="1575430"/>
            <a:ext cx="1552311" cy="408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攻击  80（S）</a:t>
            </a:r>
          </a:p>
        </p:txBody>
      </p:sp>
      <p:sp>
        <p:nvSpPr>
          <p:cNvPr id="587" name="TextBox 33"/>
          <p:cNvSpPr txBox="1"/>
          <p:nvPr/>
        </p:nvSpPr>
        <p:spPr>
          <a:xfrm>
            <a:off x="8633907" y="1036821"/>
            <a:ext cx="3327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火</a:t>
            </a:r>
          </a:p>
        </p:txBody>
      </p:sp>
      <p:sp>
        <p:nvSpPr>
          <p:cNvPr id="588" name="TextBox 34"/>
          <p:cNvSpPr txBox="1"/>
          <p:nvPr/>
        </p:nvSpPr>
        <p:spPr>
          <a:xfrm>
            <a:off x="9432511" y="1036821"/>
            <a:ext cx="574176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DPS</a:t>
            </a:r>
          </a:p>
        </p:txBody>
      </p:sp>
      <p:sp>
        <p:nvSpPr>
          <p:cNvPr id="589" name="TextBox 35"/>
          <p:cNvSpPr txBox="1"/>
          <p:nvPr/>
        </p:nvSpPr>
        <p:spPr>
          <a:xfrm>
            <a:off x="7420708" y="1949504"/>
            <a:ext cx="1755461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防御  20   （C）</a:t>
            </a:r>
          </a:p>
        </p:txBody>
      </p:sp>
      <p:sp>
        <p:nvSpPr>
          <p:cNvPr id="590" name="TextBox 36"/>
          <p:cNvSpPr txBox="1"/>
          <p:nvPr/>
        </p:nvSpPr>
        <p:spPr>
          <a:xfrm>
            <a:off x="9085622" y="1949504"/>
            <a:ext cx="1552311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速度  50（B）</a:t>
            </a:r>
          </a:p>
        </p:txBody>
      </p:sp>
      <p:sp>
        <p:nvSpPr>
          <p:cNvPr id="591" name="TextBox 37"/>
          <p:cNvSpPr txBox="1"/>
          <p:nvPr/>
        </p:nvSpPr>
        <p:spPr>
          <a:xfrm>
            <a:off x="7430051" y="2320800"/>
            <a:ext cx="1806360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命中  10    （A）</a:t>
            </a:r>
          </a:p>
        </p:txBody>
      </p:sp>
      <p:sp>
        <p:nvSpPr>
          <p:cNvPr id="592" name="TextBox 38"/>
          <p:cNvSpPr txBox="1"/>
          <p:nvPr/>
        </p:nvSpPr>
        <p:spPr>
          <a:xfrm>
            <a:off x="9085622" y="2355600"/>
            <a:ext cx="1615823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抵抗  25 （A）</a:t>
            </a:r>
          </a:p>
        </p:txBody>
      </p:sp>
      <p:grpSp>
        <p:nvGrpSpPr>
          <p:cNvPr id="595" name="PA_圆角矩形 8"/>
          <p:cNvGrpSpPr/>
          <p:nvPr/>
        </p:nvGrpSpPr>
        <p:grpSpPr>
          <a:xfrm>
            <a:off x="7372546" y="3084190"/>
            <a:ext cx="988394" cy="899566"/>
            <a:chOff x="0" y="0"/>
            <a:chExt cx="988393" cy="899565"/>
          </a:xfrm>
        </p:grpSpPr>
        <p:sp>
          <p:nvSpPr>
            <p:cNvPr id="593" name="圆角矩形"/>
            <p:cNvSpPr/>
            <p:nvPr/>
          </p:nvSpPr>
          <p:spPr>
            <a:xfrm>
              <a:off x="-1" y="0"/>
              <a:ext cx="988395" cy="899566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594" name="技能1"/>
            <p:cNvSpPr txBox="1"/>
            <p:nvPr/>
          </p:nvSpPr>
          <p:spPr>
            <a:xfrm>
              <a:off x="43913" y="226261"/>
              <a:ext cx="900566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lvl1pPr>
            </a:lstStyle>
            <a:p>
              <a:pPr/>
              <a:r>
                <a:t>技能1</a:t>
              </a:r>
            </a:p>
          </p:txBody>
        </p:sp>
      </p:grpSp>
      <p:grpSp>
        <p:nvGrpSpPr>
          <p:cNvPr id="598" name="PA_圆角矩形 8"/>
          <p:cNvGrpSpPr/>
          <p:nvPr/>
        </p:nvGrpSpPr>
        <p:grpSpPr>
          <a:xfrm>
            <a:off x="8618683" y="3084190"/>
            <a:ext cx="988394" cy="899566"/>
            <a:chOff x="0" y="0"/>
            <a:chExt cx="988393" cy="899565"/>
          </a:xfrm>
        </p:grpSpPr>
        <p:sp>
          <p:nvSpPr>
            <p:cNvPr id="596" name="圆角矩形"/>
            <p:cNvSpPr/>
            <p:nvPr/>
          </p:nvSpPr>
          <p:spPr>
            <a:xfrm>
              <a:off x="-1" y="0"/>
              <a:ext cx="988395" cy="899566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597" name="技能2"/>
            <p:cNvSpPr txBox="1"/>
            <p:nvPr/>
          </p:nvSpPr>
          <p:spPr>
            <a:xfrm>
              <a:off x="43913" y="226261"/>
              <a:ext cx="900566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lvl1pPr>
            </a:lstStyle>
            <a:p>
              <a:pPr/>
              <a:r>
                <a:t>技能2</a:t>
              </a:r>
            </a:p>
          </p:txBody>
        </p:sp>
      </p:grpSp>
      <p:grpSp>
        <p:nvGrpSpPr>
          <p:cNvPr id="601" name="PA_圆角矩形 8"/>
          <p:cNvGrpSpPr/>
          <p:nvPr/>
        </p:nvGrpSpPr>
        <p:grpSpPr>
          <a:xfrm>
            <a:off x="9831178" y="3084190"/>
            <a:ext cx="988395" cy="899566"/>
            <a:chOff x="0" y="0"/>
            <a:chExt cx="988393" cy="899565"/>
          </a:xfrm>
        </p:grpSpPr>
        <p:sp>
          <p:nvSpPr>
            <p:cNvPr id="599" name="圆角矩形"/>
            <p:cNvSpPr/>
            <p:nvPr/>
          </p:nvSpPr>
          <p:spPr>
            <a:xfrm>
              <a:off x="-1" y="0"/>
              <a:ext cx="988395" cy="899566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600" name="技能3"/>
            <p:cNvSpPr txBox="1"/>
            <p:nvPr/>
          </p:nvSpPr>
          <p:spPr>
            <a:xfrm>
              <a:off x="43913" y="226261"/>
              <a:ext cx="900566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lvl1pPr>
            </a:lstStyle>
            <a:p>
              <a:pPr/>
              <a:r>
                <a:t>技能3</a:t>
              </a:r>
            </a:p>
          </p:txBody>
        </p:sp>
      </p:grpSp>
      <p:grpSp>
        <p:nvGrpSpPr>
          <p:cNvPr id="604" name="PA_圆角矩形 8"/>
          <p:cNvGrpSpPr/>
          <p:nvPr/>
        </p:nvGrpSpPr>
        <p:grpSpPr>
          <a:xfrm>
            <a:off x="7372546" y="4572975"/>
            <a:ext cx="988394" cy="899567"/>
            <a:chOff x="0" y="0"/>
            <a:chExt cx="988393" cy="899565"/>
          </a:xfrm>
        </p:grpSpPr>
        <p:sp>
          <p:nvSpPr>
            <p:cNvPr id="602" name="圆角矩形"/>
            <p:cNvSpPr/>
            <p:nvPr/>
          </p:nvSpPr>
          <p:spPr>
            <a:xfrm>
              <a:off x="-1" y="0"/>
              <a:ext cx="988395" cy="899566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603" name="队长…"/>
            <p:cNvSpPr txBox="1"/>
            <p:nvPr/>
          </p:nvSpPr>
          <p:spPr>
            <a:xfrm>
              <a:off x="43913" y="48461"/>
              <a:ext cx="900566" cy="802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  <a:r>
                <a:t>队长</a:t>
              </a:r>
            </a:p>
            <a:p>
              <a:pPr algn="ctr">
                <a:defRPr sz="2000">
                  <a:solidFill>
                    <a:srgbClr val="FFFFFF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  <a:r>
                <a:t>光环</a:t>
              </a:r>
            </a:p>
          </p:txBody>
        </p:sp>
      </p:grpSp>
      <p:sp>
        <p:nvSpPr>
          <p:cNvPr id="605" name="TextBox 52"/>
          <p:cNvSpPr txBox="1"/>
          <p:nvPr/>
        </p:nvSpPr>
        <p:spPr>
          <a:xfrm>
            <a:off x="8524362" y="4659536"/>
            <a:ext cx="2390474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7030A0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疾风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增加所有队友30%速度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446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0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1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2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3" name="矩形: 圆角 39"/>
          <p:cNvSpPr/>
          <p:nvPr/>
        </p:nvSpPr>
        <p:spPr>
          <a:xfrm>
            <a:off x="907013" y="551542"/>
            <a:ext cx="10680701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4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5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6" name="TextBox 21"/>
          <p:cNvSpPr txBox="1"/>
          <p:nvPr/>
        </p:nvSpPr>
        <p:spPr>
          <a:xfrm>
            <a:off x="907011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【核心特色】</a:t>
            </a:r>
          </a:p>
        </p:txBody>
      </p:sp>
      <p:sp>
        <p:nvSpPr>
          <p:cNvPr id="617" name="TextBox 1"/>
          <p:cNvSpPr txBox="1"/>
          <p:nvPr/>
        </p:nvSpPr>
        <p:spPr>
          <a:xfrm>
            <a:off x="1243820" y="1597829"/>
            <a:ext cx="342903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•战前准备：角色养成</a:t>
            </a:r>
          </a:p>
        </p:txBody>
      </p:sp>
      <p:sp>
        <p:nvSpPr>
          <p:cNvPr id="618" name="TextBox 2"/>
          <p:cNvSpPr txBox="1"/>
          <p:nvPr/>
        </p:nvSpPr>
        <p:spPr>
          <a:xfrm>
            <a:off x="4963836" y="2554348"/>
            <a:ext cx="6032700" cy="402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角色初始属性：增加开局或新获得角色初始等级和技能等级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角色上限提高：提高角色的等级和技能等级上限，提高角色特定属性的上限。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特殊组合加成：特定角色组队时，会有额外加成，这些加成需要解锁和升级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高品质概率：提高获得角色拥有高品质属性和高品质技能的概率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</a:p>
        </p:txBody>
      </p:sp>
      <p:grpSp>
        <p:nvGrpSpPr>
          <p:cNvPr id="621" name="PA_圆角矩形 8"/>
          <p:cNvGrpSpPr/>
          <p:nvPr/>
        </p:nvGrpSpPr>
        <p:grpSpPr>
          <a:xfrm>
            <a:off x="1303871" y="2373888"/>
            <a:ext cx="3094581" cy="3021208"/>
            <a:chOff x="0" y="0"/>
            <a:chExt cx="3094580" cy="3021206"/>
          </a:xfrm>
        </p:grpSpPr>
        <p:sp>
          <p:nvSpPr>
            <p:cNvPr id="619" name="圆角矩形"/>
            <p:cNvSpPr/>
            <p:nvPr/>
          </p:nvSpPr>
          <p:spPr>
            <a:xfrm>
              <a:off x="-1" y="-1"/>
              <a:ext cx="3094582" cy="3021208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620" name="角色养成…"/>
            <p:cNvSpPr txBox="1"/>
            <p:nvPr/>
          </p:nvSpPr>
          <p:spPr>
            <a:xfrm>
              <a:off x="147481" y="372681"/>
              <a:ext cx="2799618" cy="2275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2800">
                  <a:solidFill>
                    <a:srgbClr val="C00000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  <a:r>
                <a:t>角色养成</a:t>
              </a:r>
            </a:p>
            <a:p>
              <a:pPr marL="244928" indent="-244928" algn="ctr">
                <a:buSzPct val="100000"/>
                <a:buFont typeface="Arial"/>
                <a:buChar char="•"/>
                <a:defRPr sz="24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  <a:r>
                <a:t>角色初始属性</a:t>
              </a:r>
            </a:p>
            <a:p>
              <a:pPr marL="244928" indent="-244928" algn="ctr">
                <a:buSzPct val="100000"/>
                <a:buFont typeface="Arial"/>
                <a:buChar char="•"/>
                <a:defRPr sz="24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  <a:r>
                <a:t>角色上限提高</a:t>
              </a:r>
            </a:p>
            <a:p>
              <a:pPr marL="244928" indent="-244928" algn="ctr">
                <a:buSzPct val="100000"/>
                <a:buFont typeface="Arial"/>
                <a:buChar char="•"/>
                <a:defRPr sz="24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  <a:r>
                <a:t>特殊组合加成</a:t>
              </a:r>
            </a:p>
            <a:p>
              <a:pPr marL="244928" indent="-244928" algn="ctr">
                <a:buSzPct val="100000"/>
                <a:buFont typeface="Arial"/>
                <a:buChar char="•"/>
                <a:defRPr sz="24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  <a:r>
                <a:t>高品质概率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446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6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7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8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9" name="矩形: 圆角 39"/>
          <p:cNvSpPr/>
          <p:nvPr/>
        </p:nvSpPr>
        <p:spPr>
          <a:xfrm>
            <a:off x="907013" y="551542"/>
            <a:ext cx="10680701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0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1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2" name="TextBox 21"/>
          <p:cNvSpPr txBox="1"/>
          <p:nvPr/>
        </p:nvSpPr>
        <p:spPr>
          <a:xfrm>
            <a:off x="907011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【核心特色】</a:t>
            </a:r>
          </a:p>
        </p:txBody>
      </p:sp>
      <p:sp>
        <p:nvSpPr>
          <p:cNvPr id="633" name="TextBox 1"/>
          <p:cNvSpPr txBox="1"/>
          <p:nvPr/>
        </p:nvSpPr>
        <p:spPr>
          <a:xfrm>
            <a:off x="1243820" y="1597829"/>
            <a:ext cx="165103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•战前准备</a:t>
            </a:r>
          </a:p>
        </p:txBody>
      </p:sp>
      <p:sp>
        <p:nvSpPr>
          <p:cNvPr id="634" name="TextBox 2"/>
          <p:cNvSpPr txBox="1"/>
          <p:nvPr/>
        </p:nvSpPr>
        <p:spPr>
          <a:xfrm>
            <a:off x="1835517" y="2241782"/>
            <a:ext cx="9609178" cy="402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游戏中获取的资源主要来自于另外两个游戏阶段：地牢探索阶段和战斗阶段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地牢探索阶段：通过完成特定事件、开宝箱、达到一定层数、完成成就等方式获取，主要表现为道具资源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战斗阶段：通过战斗胜利奖励选择、战斗中偷取、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战斗掉落等方式获取道具类资源；通过角色上场次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数计算累计熟练度，技能使用次数计算技能熟练点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数，角色达到一定等级获得特殊能力强化点解锁等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方式获得非道具类的强化资源。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446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9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0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1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2" name="矩形: 圆角 39"/>
          <p:cNvSpPr/>
          <p:nvPr/>
        </p:nvSpPr>
        <p:spPr>
          <a:xfrm>
            <a:off x="907013" y="551542"/>
            <a:ext cx="10680701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3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4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5" name="TextBox 21"/>
          <p:cNvSpPr txBox="1"/>
          <p:nvPr/>
        </p:nvSpPr>
        <p:spPr>
          <a:xfrm>
            <a:off x="907011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【核心特色】</a:t>
            </a:r>
          </a:p>
        </p:txBody>
      </p:sp>
      <p:sp>
        <p:nvSpPr>
          <p:cNvPr id="646" name="TextBox 1"/>
          <p:cNvSpPr txBox="1"/>
          <p:nvPr/>
        </p:nvSpPr>
        <p:spPr>
          <a:xfrm>
            <a:off x="1243820" y="1597829"/>
            <a:ext cx="236223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•随机地牢探索</a:t>
            </a:r>
          </a:p>
        </p:txBody>
      </p:sp>
      <p:sp>
        <p:nvSpPr>
          <p:cNvPr id="647" name="随机地牢探索主要分成两个大流程模块，第一部分是关卡地图选择，在每一次开始新一轮冒险的时候，会随机或按照一定的生成规律生成关卡地图布局，这一组关卡地图就是本次冒险需要在其中探索的流程区域，关卡地图包含以下特性：…"/>
          <p:cNvSpPr txBox="1"/>
          <p:nvPr/>
        </p:nvSpPr>
        <p:spPr>
          <a:xfrm>
            <a:off x="1843191" y="2148102"/>
            <a:ext cx="8808344" cy="291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随机地牢探索主要分成两个大流程模块，第一部分是关卡地图选择，在每一次开始新一轮冒险的时候，会随机或按照一定的生成规律生成关卡地图布局，这一组关卡地图就是本次冒险需要在其中探索的流程区域，关卡地图包含以下特性：</a:t>
            </a:r>
          </a:p>
          <a:p>
            <a:pPr marL="180472" indent="-180472">
              <a:buSzPct val="100000"/>
              <a:buChar char="*"/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</a:p>
          <a:p>
            <a:pPr marL="180472" indent="-180472">
              <a:buSzPct val="100000"/>
              <a:buChar char="*"/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地图的主属性</a:t>
            </a:r>
          </a:p>
          <a:p>
            <a:pPr marL="180472" indent="-180472">
              <a:buSzPct val="100000"/>
              <a:buChar char="*"/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限制进入等级</a:t>
            </a:r>
          </a:p>
          <a:p>
            <a:pPr marL="180472" indent="-180472">
              <a:buSzPct val="100000"/>
              <a:buChar char="*"/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完成目标</a:t>
            </a:r>
          </a:p>
          <a:p>
            <a:pPr marL="180472" indent="-180472">
              <a:buSzPct val="100000"/>
              <a:buChar char="*"/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完成奖励</a:t>
            </a:r>
          </a:p>
          <a:p>
            <a:pPr marL="180472" indent="-180472">
              <a:buSzPct val="100000"/>
              <a:buChar char="*"/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额外buff或debuff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446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52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53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54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55" name="矩形: 圆角 39"/>
          <p:cNvSpPr/>
          <p:nvPr/>
        </p:nvSpPr>
        <p:spPr>
          <a:xfrm>
            <a:off x="907013" y="551542"/>
            <a:ext cx="10680701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56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57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58" name="TextBox 21"/>
          <p:cNvSpPr txBox="1"/>
          <p:nvPr/>
        </p:nvSpPr>
        <p:spPr>
          <a:xfrm>
            <a:off x="907011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【核心特色】</a:t>
            </a:r>
          </a:p>
        </p:txBody>
      </p:sp>
      <p:sp>
        <p:nvSpPr>
          <p:cNvPr id="659" name="TextBox 1"/>
          <p:cNvSpPr txBox="1"/>
          <p:nvPr/>
        </p:nvSpPr>
        <p:spPr>
          <a:xfrm>
            <a:off x="1243820" y="1597829"/>
            <a:ext cx="236223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•随机地牢探索</a:t>
            </a:r>
          </a:p>
        </p:txBody>
      </p:sp>
      <p:sp>
        <p:nvSpPr>
          <p:cNvPr id="660" name="其中地图主属性主要会包含以下设定：…"/>
          <p:cNvSpPr txBox="1"/>
          <p:nvPr/>
        </p:nvSpPr>
        <p:spPr>
          <a:xfrm>
            <a:off x="1469459" y="2322896"/>
            <a:ext cx="7792437" cy="199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其中地图主属性主要会包含以下设定：</a:t>
            </a:r>
          </a:p>
          <a:p>
            <a:pPr/>
            <a:r>
              <a:t>*常见的水火木光暗等类型的属性迷宫</a:t>
            </a:r>
          </a:p>
          <a:p>
            <a:pPr/>
            <a:r>
              <a:t>*特定技能组合的解谜式迷宫</a:t>
            </a:r>
          </a:p>
          <a:p>
            <a:pPr/>
            <a:r>
              <a:t>*挑战巨大boss的boss型迷宫</a:t>
            </a:r>
          </a:p>
          <a:p>
            <a:pPr/>
            <a:r>
              <a:t>*主题活动奖励式迷宫，如资源掉落迷宫，熟练度迷宫，特定角色掉落迷宫等</a:t>
            </a:r>
          </a:p>
          <a:p>
            <a:pPr/>
            <a:r>
              <a:t>*pvp迷宫，会出现玩家数据镜像出来的敌人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446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5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6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7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8" name="矩形: 圆角 39"/>
          <p:cNvSpPr/>
          <p:nvPr/>
        </p:nvSpPr>
        <p:spPr>
          <a:xfrm>
            <a:off x="907013" y="551542"/>
            <a:ext cx="10680701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9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70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71" name="TextBox 21"/>
          <p:cNvSpPr txBox="1"/>
          <p:nvPr/>
        </p:nvSpPr>
        <p:spPr>
          <a:xfrm>
            <a:off x="907011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【核心特色】</a:t>
            </a:r>
          </a:p>
        </p:txBody>
      </p:sp>
      <p:sp>
        <p:nvSpPr>
          <p:cNvPr id="672" name="TextBox 1"/>
          <p:cNvSpPr txBox="1"/>
          <p:nvPr/>
        </p:nvSpPr>
        <p:spPr>
          <a:xfrm>
            <a:off x="1243820" y="1597829"/>
            <a:ext cx="236223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•随机地牢探索</a:t>
            </a:r>
          </a:p>
        </p:txBody>
      </p:sp>
      <p:sp>
        <p:nvSpPr>
          <p:cNvPr id="673" name="在进入一个关卡地图之后，就进入了地牢探索的第二个…"/>
          <p:cNvSpPr txBox="1"/>
          <p:nvPr/>
        </p:nvSpPr>
        <p:spPr>
          <a:xfrm>
            <a:off x="1559639" y="2294714"/>
            <a:ext cx="8808343" cy="358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在进入一个关卡地图之后，就进入了地牢探索的第二个</a:t>
            </a:r>
          </a:p>
          <a:p>
            <a:pPr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流程模块，区域内探索，主要出现各种各样的冒险事件</a:t>
            </a:r>
          </a:p>
          <a:p>
            <a:pPr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和触发战斗。冒险事件主要包括：</a:t>
            </a:r>
          </a:p>
          <a:p>
            <a:pPr marL="180472" indent="-180472">
              <a:buSzPct val="100000"/>
              <a:buChar char="*"/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剧情事件串，包括主线和支线</a:t>
            </a:r>
          </a:p>
          <a:p>
            <a:pPr marL="180472" indent="-180472">
              <a:buSzPct val="100000"/>
              <a:buChar char="*"/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随机buff、debuff事件</a:t>
            </a:r>
          </a:p>
          <a:p>
            <a:pPr marL="180472" indent="-180472">
              <a:buSzPct val="100000"/>
              <a:buChar char="*"/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赌博事件</a:t>
            </a:r>
          </a:p>
          <a:p>
            <a:pPr marL="180472" indent="-180472">
              <a:buSzPct val="100000"/>
              <a:buChar char="*"/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宝箱</a:t>
            </a:r>
          </a:p>
          <a:p>
            <a:pPr marL="180472" indent="-180472">
              <a:buSzPct val="100000"/>
              <a:buChar char="*"/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角色相关：抽取、合成、强化等</a:t>
            </a:r>
          </a:p>
          <a:p>
            <a:pPr marL="180472" indent="-180472">
              <a:buSzPct val="100000"/>
              <a:buChar char="*"/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战斗相关强化：阵型等</a:t>
            </a:r>
          </a:p>
          <a:p>
            <a:pPr marL="180472" indent="-180472">
              <a:buSzPct val="100000"/>
              <a:buChar char="*"/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商人</a:t>
            </a:r>
          </a:p>
          <a:p>
            <a:pPr marL="180472" indent="-180472">
              <a:buSzPct val="100000"/>
              <a:buChar char="*"/>
              <a:defRPr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祭坛：可以用现有资源如角色装备等去交换更优质的资源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446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78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79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80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81" name="矩形: 圆角 39"/>
          <p:cNvSpPr/>
          <p:nvPr/>
        </p:nvSpPr>
        <p:spPr>
          <a:xfrm>
            <a:off x="907013" y="551542"/>
            <a:ext cx="10680701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82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83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84" name="TextBox 21"/>
          <p:cNvSpPr txBox="1"/>
          <p:nvPr/>
        </p:nvSpPr>
        <p:spPr>
          <a:xfrm>
            <a:off x="907011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【核心特色】</a:t>
            </a:r>
          </a:p>
        </p:txBody>
      </p:sp>
      <p:sp>
        <p:nvSpPr>
          <p:cNvPr id="685" name="TextBox 1"/>
          <p:cNvSpPr txBox="1"/>
          <p:nvPr/>
        </p:nvSpPr>
        <p:spPr>
          <a:xfrm>
            <a:off x="1243820" y="1597829"/>
            <a:ext cx="414023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•战斗系统解析（轻竞技）</a:t>
            </a:r>
          </a:p>
        </p:txBody>
      </p:sp>
      <p:sp>
        <p:nvSpPr>
          <p:cNvPr id="686" name="TextBox 2"/>
          <p:cNvSpPr txBox="1"/>
          <p:nvPr/>
        </p:nvSpPr>
        <p:spPr>
          <a:xfrm>
            <a:off x="1362140" y="2336800"/>
            <a:ext cx="4942913" cy="408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参考魔灵召唤和阴阳师的模式，半即时RPG战斗</a:t>
            </a:r>
          </a:p>
        </p:txBody>
      </p:sp>
      <p:sp>
        <p:nvSpPr>
          <p:cNvPr id="687" name="TextBox 27"/>
          <p:cNvSpPr txBox="1"/>
          <p:nvPr/>
        </p:nvSpPr>
        <p:spPr>
          <a:xfrm>
            <a:off x="1362140" y="3482645"/>
            <a:ext cx="7647939" cy="2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最多拥有5支队伍，每个队伍最多3人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每个角色提供1个主动0到2个被动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主动cd以行动次数计算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全部主动进入cd时若行动条满 跳过此次行动</a:t>
            </a:r>
            <a:endParaRPr sz="2400">
              <a:solidFill>
                <a:srgbClr val="C00000"/>
              </a:solidFill>
            </a:endParaRP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每个3人小团队团员属性叠加，共享buff/debuff</a:t>
            </a:r>
            <a:endParaRPr sz="2400">
              <a:solidFill>
                <a:srgbClr val="C00000"/>
              </a:solidFill>
            </a:endParaRP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根据职业或属性组合会有额外的技能或属性组合加成</a:t>
            </a:r>
          </a:p>
          <a:p>
            <a:pPr>
              <a:defRPr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根据阵型，团队中不同位置的队伍和队伍中不同位置的人物会有不同的加成</a:t>
            </a:r>
          </a:p>
        </p:txBody>
      </p:sp>
      <p:pic>
        <p:nvPicPr>
          <p:cNvPr id="68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2363" y="1118825"/>
            <a:ext cx="5065288" cy="2844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446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3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4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5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6" name="矩形: 圆角 39"/>
          <p:cNvSpPr/>
          <p:nvPr/>
        </p:nvSpPr>
        <p:spPr>
          <a:xfrm>
            <a:off x="907013" y="551542"/>
            <a:ext cx="10680701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7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8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9" name="TextBox 21"/>
          <p:cNvSpPr txBox="1"/>
          <p:nvPr/>
        </p:nvSpPr>
        <p:spPr>
          <a:xfrm>
            <a:off x="907011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【核心特色】</a:t>
            </a:r>
          </a:p>
        </p:txBody>
      </p:sp>
      <p:sp>
        <p:nvSpPr>
          <p:cNvPr id="700" name="TextBox 1"/>
          <p:cNvSpPr txBox="1"/>
          <p:nvPr/>
        </p:nvSpPr>
        <p:spPr>
          <a:xfrm>
            <a:off x="1243820" y="1597829"/>
            <a:ext cx="414023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•战斗系统解析（轻竞技）</a:t>
            </a:r>
          </a:p>
        </p:txBody>
      </p:sp>
      <p:pic>
        <p:nvPicPr>
          <p:cNvPr id="70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8219" y="759316"/>
            <a:ext cx="3715788" cy="2103277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TextBox 2"/>
          <p:cNvSpPr txBox="1"/>
          <p:nvPr/>
        </p:nvSpPr>
        <p:spPr>
          <a:xfrm>
            <a:off x="1362140" y="2336800"/>
            <a:ext cx="4942913" cy="408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参考魔灵召唤和阴阳师的模式，半即时RPG战斗</a:t>
            </a:r>
          </a:p>
        </p:txBody>
      </p:sp>
      <p:sp>
        <p:nvSpPr>
          <p:cNvPr id="703" name="TextBox 27"/>
          <p:cNvSpPr txBox="1"/>
          <p:nvPr/>
        </p:nvSpPr>
        <p:spPr>
          <a:xfrm>
            <a:off x="1362139" y="3482645"/>
            <a:ext cx="10104199" cy="218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魔灵召唤主要是依靠技能CD来控制技能释放，</a:t>
            </a:r>
          </a:p>
          <a:p>
            <a:pPr>
              <a:defRPr sz="24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而阴阳师在魔灵召唤的战斗系统基础上加入了鬼火机制。</a:t>
            </a:r>
          </a:p>
          <a:p>
            <a:pPr>
              <a:defRPr sz="24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在我们的游戏中，主要使用魔灵召唤的战斗系统，</a:t>
            </a:r>
          </a:p>
          <a:p>
            <a:pPr>
              <a:defRPr sz="24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并加入了攻击强化点的机制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C00000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半即时可以选择ATB或CTB，两种战斗激烈程度和战斗策略会有所区别。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任意多边形: 形状 32"/>
          <p:cNvSpPr/>
          <p:nvPr/>
        </p:nvSpPr>
        <p:spPr>
          <a:xfrm>
            <a:off x="395819" y="477676"/>
            <a:ext cx="11654520" cy="5859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4" y="0"/>
                </a:moveTo>
                <a:lnTo>
                  <a:pt x="21408" y="0"/>
                </a:lnTo>
                <a:cubicBezTo>
                  <a:pt x="21514" y="0"/>
                  <a:pt x="21600" y="171"/>
                  <a:pt x="21600" y="382"/>
                </a:cubicBezTo>
                <a:cubicBezTo>
                  <a:pt x="21600" y="593"/>
                  <a:pt x="21514" y="764"/>
                  <a:pt x="21408" y="764"/>
                </a:cubicBezTo>
                <a:lnTo>
                  <a:pt x="21103" y="764"/>
                </a:lnTo>
                <a:cubicBezTo>
                  <a:pt x="21024" y="764"/>
                  <a:pt x="20956" y="860"/>
                  <a:pt x="20926" y="997"/>
                </a:cubicBezTo>
                <a:lnTo>
                  <a:pt x="20911" y="1146"/>
                </a:lnTo>
                <a:lnTo>
                  <a:pt x="20926" y="1294"/>
                </a:lnTo>
                <a:cubicBezTo>
                  <a:pt x="20956" y="1432"/>
                  <a:pt x="21024" y="1528"/>
                  <a:pt x="21103" y="1528"/>
                </a:cubicBezTo>
                <a:lnTo>
                  <a:pt x="21408" y="1528"/>
                </a:lnTo>
                <a:lnTo>
                  <a:pt x="21483" y="1558"/>
                </a:lnTo>
                <a:cubicBezTo>
                  <a:pt x="21552" y="1616"/>
                  <a:pt x="21600" y="1751"/>
                  <a:pt x="21600" y="1910"/>
                </a:cubicBezTo>
                <a:cubicBezTo>
                  <a:pt x="21600" y="2121"/>
                  <a:pt x="21514" y="2292"/>
                  <a:pt x="21408" y="2292"/>
                </a:cubicBezTo>
                <a:lnTo>
                  <a:pt x="21129" y="2292"/>
                </a:lnTo>
                <a:lnTo>
                  <a:pt x="21129" y="21074"/>
                </a:lnTo>
                <a:cubicBezTo>
                  <a:pt x="21129" y="21365"/>
                  <a:pt x="21011" y="21600"/>
                  <a:pt x="20865" y="21600"/>
                </a:cubicBezTo>
                <a:lnTo>
                  <a:pt x="264" y="21600"/>
                </a:lnTo>
                <a:cubicBezTo>
                  <a:pt x="118" y="21600"/>
                  <a:pt x="0" y="21365"/>
                  <a:pt x="0" y="21074"/>
                </a:cubicBezTo>
                <a:lnTo>
                  <a:pt x="0" y="526"/>
                </a:lnTo>
                <a:cubicBezTo>
                  <a:pt x="0" y="235"/>
                  <a:pt x="118" y="0"/>
                  <a:pt x="26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262626"/>
                </a:solidFill>
                <a:latin typeface="文悦新青年体 (非商业使用) W8"/>
                <a:ea typeface="文悦新青年体 (非商业使用) W8"/>
                <a:cs typeface="文悦新青年体 (非商业使用) W8"/>
                <a:sym typeface="文悦新青年体 (非商业使用) W8"/>
              </a:defRPr>
            </a:pPr>
          </a:p>
        </p:txBody>
      </p:sp>
      <p:pic>
        <p:nvPicPr>
          <p:cNvPr id="22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12" y="1616075"/>
            <a:ext cx="10644187" cy="424338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extBox 1"/>
          <p:cNvSpPr txBox="1"/>
          <p:nvPr/>
        </p:nvSpPr>
        <p:spPr>
          <a:xfrm>
            <a:off x="667655" y="687772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【故事背景】</a:t>
            </a:r>
          </a:p>
        </p:txBody>
      </p:sp>
      <p:sp>
        <p:nvSpPr>
          <p:cNvPr id="226" name="矩形 4"/>
          <p:cNvSpPr txBox="1"/>
          <p:nvPr/>
        </p:nvSpPr>
        <p:spPr>
          <a:xfrm>
            <a:off x="3048000" y="2690335"/>
            <a:ext cx="6096000" cy="2504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400"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一个意识在一片无尽寂静的黑暗中慢慢苏醒…</a:t>
            </a:r>
          </a:p>
          <a:p>
            <a:pPr algn="ctr">
              <a:defRPr sz="2400"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</a:p>
          <a:p>
            <a:pPr algn="ctr">
              <a:defRPr sz="2400">
                <a:solidFill>
                  <a:srgbClr val="46A8F9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我是谁…</a:t>
            </a:r>
          </a:p>
          <a:p>
            <a:pPr algn="ctr">
              <a:defRPr sz="2400">
                <a:solidFill>
                  <a:srgbClr val="46A8F9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</a:p>
          <a:p>
            <a:pPr algn="ctr">
              <a:defRPr sz="2400">
                <a:solidFill>
                  <a:srgbClr val="46A8F9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我在哪…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446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8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9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0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1" name="矩形: 圆角 39"/>
          <p:cNvSpPr/>
          <p:nvPr/>
        </p:nvSpPr>
        <p:spPr>
          <a:xfrm>
            <a:off x="907013" y="551542"/>
            <a:ext cx="10680701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2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3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4" name="TextBox 21"/>
          <p:cNvSpPr txBox="1"/>
          <p:nvPr/>
        </p:nvSpPr>
        <p:spPr>
          <a:xfrm>
            <a:off x="907011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【核心特色】</a:t>
            </a:r>
          </a:p>
        </p:txBody>
      </p:sp>
      <p:sp>
        <p:nvSpPr>
          <p:cNvPr id="715" name="TextBox 1"/>
          <p:cNvSpPr txBox="1"/>
          <p:nvPr/>
        </p:nvSpPr>
        <p:spPr>
          <a:xfrm>
            <a:off x="1243820" y="1597829"/>
            <a:ext cx="3745219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•攻击强化点机制详解-1</a:t>
            </a:r>
          </a:p>
        </p:txBody>
      </p:sp>
      <p:sp>
        <p:nvSpPr>
          <p:cNvPr id="716" name="TextBox 27"/>
          <p:cNvSpPr txBox="1"/>
          <p:nvPr/>
        </p:nvSpPr>
        <p:spPr>
          <a:xfrm>
            <a:off x="1362139" y="2894818"/>
            <a:ext cx="9502139" cy="2580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0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攻击强化点原理类似于炉石传说的法力水晶设计，一段时间获取一定数量的攻击强化</a:t>
            </a:r>
          </a:p>
          <a:p>
            <a:pPr>
              <a:defRPr sz="20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点，这个数量随战斗时间的增加越来越多，强化点有获取上限，上限也会随时间增加</a:t>
            </a:r>
          </a:p>
          <a:p>
            <a:pPr>
              <a:defRPr sz="20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如：</a:t>
            </a:r>
          </a:p>
          <a:p>
            <a:pPr>
              <a:defRPr sz="20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* 强化点上限每</a:t>
            </a:r>
            <a:r>
              <a:rPr>
                <a:solidFill>
                  <a:srgbClr val="C00000"/>
                </a:solidFill>
              </a:rPr>
              <a:t>20</a:t>
            </a:r>
            <a:r>
              <a:t>秒增加一个，最多增加到</a:t>
            </a:r>
            <a:r>
              <a:rPr>
                <a:solidFill>
                  <a:srgbClr val="C00000"/>
                </a:solidFill>
              </a:rPr>
              <a:t>10</a:t>
            </a:r>
            <a:r>
              <a:t>个</a:t>
            </a:r>
          </a:p>
          <a:p>
            <a:pPr>
              <a:defRPr sz="20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* 战斗刚开始时每</a:t>
            </a:r>
            <a:r>
              <a:rPr>
                <a:solidFill>
                  <a:srgbClr val="C00000"/>
                </a:solidFill>
              </a:rPr>
              <a:t>10</a:t>
            </a:r>
            <a:r>
              <a:t>秒获取一个强化点，最快达到每</a:t>
            </a:r>
            <a:r>
              <a:rPr>
                <a:solidFill>
                  <a:srgbClr val="C00000"/>
                </a:solidFill>
              </a:rPr>
              <a:t>2</a:t>
            </a:r>
            <a:r>
              <a:t>秒获取一个</a:t>
            </a:r>
          </a:p>
          <a:p>
            <a:pPr>
              <a:defRPr sz="20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（所有时间参数可做平衡性调整，因为攻击强化点对角色的技能强化程度比较大，</a:t>
            </a:r>
          </a:p>
          <a:p>
            <a:pPr>
              <a:defRPr sz="20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所以可以用于控制战斗节奏和每场战斗的时长）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446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1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2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3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4" name="矩形: 圆角 39"/>
          <p:cNvSpPr/>
          <p:nvPr/>
        </p:nvSpPr>
        <p:spPr>
          <a:xfrm>
            <a:off x="907013" y="551542"/>
            <a:ext cx="10680701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5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6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7" name="TextBox 21"/>
          <p:cNvSpPr txBox="1"/>
          <p:nvPr/>
        </p:nvSpPr>
        <p:spPr>
          <a:xfrm>
            <a:off x="907011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【核心特色】</a:t>
            </a:r>
          </a:p>
        </p:txBody>
      </p:sp>
      <p:sp>
        <p:nvSpPr>
          <p:cNvPr id="728" name="TextBox 1"/>
          <p:cNvSpPr txBox="1"/>
          <p:nvPr/>
        </p:nvSpPr>
        <p:spPr>
          <a:xfrm>
            <a:off x="1243819" y="1597829"/>
            <a:ext cx="3745219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•攻击强化点机制详解-2</a:t>
            </a:r>
          </a:p>
        </p:txBody>
      </p:sp>
      <p:sp>
        <p:nvSpPr>
          <p:cNvPr id="729" name="TextBox 27"/>
          <p:cNvSpPr txBox="1"/>
          <p:nvPr/>
        </p:nvSpPr>
        <p:spPr>
          <a:xfrm>
            <a:off x="1553953" y="3482645"/>
            <a:ext cx="8333739" cy="176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攻击类技能：加强伤害，增加攻击次数，扩大攻击范围，如：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伤害：100%攻击-&gt;伤害：200%攻击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攻击次数3次-&gt;攻击次数6次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攻击随机敌2体-&gt;攻击随机敌4体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446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4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5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6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7" name="矩形: 圆角 39"/>
          <p:cNvSpPr/>
          <p:nvPr/>
        </p:nvSpPr>
        <p:spPr>
          <a:xfrm>
            <a:off x="907013" y="551542"/>
            <a:ext cx="10680701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8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9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0" name="TextBox 21"/>
          <p:cNvSpPr txBox="1"/>
          <p:nvPr/>
        </p:nvSpPr>
        <p:spPr>
          <a:xfrm>
            <a:off x="907011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【核心特色】</a:t>
            </a:r>
          </a:p>
        </p:txBody>
      </p:sp>
      <p:sp>
        <p:nvSpPr>
          <p:cNvPr id="741" name="TextBox 1"/>
          <p:cNvSpPr txBox="1"/>
          <p:nvPr/>
        </p:nvSpPr>
        <p:spPr>
          <a:xfrm>
            <a:off x="1243819" y="1597829"/>
            <a:ext cx="3745219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•攻击强化点机制详解-2</a:t>
            </a:r>
          </a:p>
        </p:txBody>
      </p:sp>
      <p:sp>
        <p:nvSpPr>
          <p:cNvPr id="742" name="TextBox 27"/>
          <p:cNvSpPr txBox="1"/>
          <p:nvPr/>
        </p:nvSpPr>
        <p:spPr>
          <a:xfrm>
            <a:off x="1553953" y="3482645"/>
            <a:ext cx="4213432" cy="218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Buff&amp;Debuff技能：，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Buff&amp;Debuff回合数增加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Buff&amp;Debuff数值增强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Debuff命中增加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增加额外种类的Buff&amp;Debuff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446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7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8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9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0" name="矩形: 圆角 39"/>
          <p:cNvSpPr/>
          <p:nvPr/>
        </p:nvSpPr>
        <p:spPr>
          <a:xfrm>
            <a:off x="907013" y="551542"/>
            <a:ext cx="10680701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1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2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3" name="TextBox 21"/>
          <p:cNvSpPr txBox="1"/>
          <p:nvPr/>
        </p:nvSpPr>
        <p:spPr>
          <a:xfrm>
            <a:off x="907011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【核心特色】</a:t>
            </a:r>
          </a:p>
        </p:txBody>
      </p:sp>
      <p:sp>
        <p:nvSpPr>
          <p:cNvPr id="754" name="TextBox 1"/>
          <p:cNvSpPr txBox="1"/>
          <p:nvPr/>
        </p:nvSpPr>
        <p:spPr>
          <a:xfrm>
            <a:off x="1243820" y="1597829"/>
            <a:ext cx="3745219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•攻击强化点机制详解-3</a:t>
            </a:r>
          </a:p>
        </p:txBody>
      </p:sp>
      <p:sp>
        <p:nvSpPr>
          <p:cNvPr id="755" name="TextBox 27"/>
          <p:cNvSpPr txBox="1"/>
          <p:nvPr/>
        </p:nvSpPr>
        <p:spPr>
          <a:xfrm>
            <a:off x="1553953" y="3047218"/>
            <a:ext cx="8402847" cy="1348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攻击强化点的消耗机制：</a:t>
            </a:r>
          </a:p>
          <a:p>
            <a:pPr>
              <a:defRPr sz="24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* 每次强化消耗一点</a:t>
            </a:r>
          </a:p>
          <a:p>
            <a:pPr>
              <a:defRPr sz="24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* 也可将攻击强化点用于回复技能CD，每一点回复一回合CD</a:t>
            </a:r>
          </a:p>
        </p:txBody>
      </p:sp>
      <p:sp>
        <p:nvSpPr>
          <p:cNvPr id="756" name="TextBox 12"/>
          <p:cNvSpPr txBox="1"/>
          <p:nvPr/>
        </p:nvSpPr>
        <p:spPr>
          <a:xfrm>
            <a:off x="1553953" y="4561582"/>
            <a:ext cx="8402847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通过攻击强化点的强化和消耗策略，可以大幅度增加战斗的策略性和竞技性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446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1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2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3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4" name="矩形: 圆角 39"/>
          <p:cNvSpPr/>
          <p:nvPr/>
        </p:nvSpPr>
        <p:spPr>
          <a:xfrm>
            <a:off x="907013" y="551542"/>
            <a:ext cx="10680701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5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6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7" name="TextBox 21"/>
          <p:cNvSpPr txBox="1"/>
          <p:nvPr/>
        </p:nvSpPr>
        <p:spPr>
          <a:xfrm>
            <a:off x="907011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【核心特色】</a:t>
            </a:r>
          </a:p>
        </p:txBody>
      </p:sp>
      <p:sp>
        <p:nvSpPr>
          <p:cNvPr id="768" name="TextBox 1"/>
          <p:cNvSpPr txBox="1"/>
          <p:nvPr/>
        </p:nvSpPr>
        <p:spPr>
          <a:xfrm>
            <a:off x="1243820" y="1597829"/>
            <a:ext cx="271783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•战斗相关：装备</a:t>
            </a:r>
          </a:p>
        </p:txBody>
      </p:sp>
      <p:sp>
        <p:nvSpPr>
          <p:cNvPr id="769" name="TextBox 27"/>
          <p:cNvSpPr txBox="1"/>
          <p:nvPr/>
        </p:nvSpPr>
        <p:spPr>
          <a:xfrm>
            <a:off x="1542142" y="2611004"/>
            <a:ext cx="7834087" cy="275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9421" indent="-269421">
              <a:buSzPct val="100000"/>
              <a:buFont typeface="Arial"/>
              <a:buChar char="•"/>
              <a:defRPr sz="22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品质随机，影响属性上下限</a:t>
            </a:r>
          </a:p>
          <a:p>
            <a:pPr marL="269421" indent="-269421">
              <a:buSzPct val="100000"/>
              <a:buFont typeface="Arial"/>
              <a:buChar char="•"/>
              <a:defRPr sz="22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不同位置有固定属性池，特定属性只会在特定位置的属性池中出现</a:t>
            </a:r>
          </a:p>
          <a:p>
            <a:pPr marL="269421" indent="-269421">
              <a:buSzPct val="100000"/>
              <a:buFont typeface="Arial"/>
              <a:buChar char="•"/>
              <a:defRPr sz="22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词缀随机</a:t>
            </a:r>
          </a:p>
          <a:p>
            <a:pPr marL="269421" indent="-269421">
              <a:buSzPct val="100000"/>
              <a:buFont typeface="Arial"/>
              <a:buChar char="•"/>
              <a:defRPr sz="22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强化时成长随机</a:t>
            </a:r>
          </a:p>
          <a:p>
            <a:pPr marL="269421" indent="-269421">
              <a:buSzPct val="100000"/>
              <a:buFont typeface="Arial"/>
              <a:buChar char="•"/>
              <a:defRPr sz="22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角色专属，可能出现针对性强化某个角色特定技能的专属词缀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446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4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5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6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779" name="矩形: 圆角 39"/>
          <p:cNvGrpSpPr/>
          <p:nvPr/>
        </p:nvGrpSpPr>
        <p:grpSpPr>
          <a:xfrm>
            <a:off x="907013" y="551541"/>
            <a:ext cx="10680701" cy="5849261"/>
            <a:chOff x="0" y="0"/>
            <a:chExt cx="10680700" cy="5849259"/>
          </a:xfrm>
        </p:grpSpPr>
        <p:sp>
          <p:nvSpPr>
            <p:cNvPr id="777" name="圆角矩形"/>
            <p:cNvSpPr/>
            <p:nvPr/>
          </p:nvSpPr>
          <p:spPr>
            <a:xfrm>
              <a:off x="0" y="-1"/>
              <a:ext cx="10680701" cy="5849261"/>
            </a:xfrm>
            <a:prstGeom prst="roundRect">
              <a:avLst>
                <a:gd name="adj" fmla="val 8278"/>
              </a:avLst>
            </a:prstGeom>
            <a:solidFill>
              <a:srgbClr val="FFFFFF"/>
            </a:solidFill>
            <a:ln w="38100" cap="flat">
              <a:solidFill>
                <a:srgbClr val="26262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600">
                  <a:latin typeface="文悦新青年体 (非商业使用) W8"/>
                  <a:ea typeface="文悦新青年体 (非商业使用) W8"/>
                  <a:cs typeface="文悦新青年体 (非商业使用) W8"/>
                  <a:sym typeface="文悦新青年体 (非商业使用) W8"/>
                </a:defRPr>
              </a:pPr>
            </a:p>
          </p:txBody>
        </p:sp>
        <p:sp>
          <p:nvSpPr>
            <p:cNvPr id="778" name="谢谢…"/>
            <p:cNvSpPr txBox="1"/>
            <p:nvPr/>
          </p:nvSpPr>
          <p:spPr>
            <a:xfrm>
              <a:off x="141817" y="1164408"/>
              <a:ext cx="10397066" cy="3520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9600">
                  <a:latin typeface="文悦新青年体 (非商业使用) W8"/>
                  <a:ea typeface="文悦新青年体 (非商业使用) W8"/>
                  <a:cs typeface="文悦新青年体 (非商业使用) W8"/>
                  <a:sym typeface="文悦新青年体 (非商业使用) W8"/>
                </a:defRPr>
              </a:pPr>
              <a:r>
                <a:t>谢谢</a:t>
              </a:r>
            </a:p>
            <a:p>
              <a:pPr algn="ctr">
                <a:defRPr sz="9600">
                  <a:latin typeface="文悦新青年体 (非商业使用) W8"/>
                  <a:ea typeface="文悦新青年体 (非商业使用) W8"/>
                  <a:cs typeface="文悦新青年体 (非商业使用) W8"/>
                  <a:sym typeface="文悦新青年体 (非商业使用) W8"/>
                </a:defRPr>
              </a:pPr>
              <a:r>
                <a:t>没有彩蛋…</a:t>
              </a:r>
            </a:p>
          </p:txBody>
        </p:sp>
      </p:grpSp>
      <p:sp>
        <p:nvSpPr>
          <p:cNvPr id="780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1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任意多边形: 形状 32"/>
          <p:cNvSpPr/>
          <p:nvPr/>
        </p:nvSpPr>
        <p:spPr>
          <a:xfrm>
            <a:off x="395819" y="477676"/>
            <a:ext cx="11654520" cy="5859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4" y="0"/>
                </a:moveTo>
                <a:lnTo>
                  <a:pt x="21408" y="0"/>
                </a:lnTo>
                <a:cubicBezTo>
                  <a:pt x="21514" y="0"/>
                  <a:pt x="21600" y="171"/>
                  <a:pt x="21600" y="382"/>
                </a:cubicBezTo>
                <a:cubicBezTo>
                  <a:pt x="21600" y="593"/>
                  <a:pt x="21514" y="764"/>
                  <a:pt x="21408" y="764"/>
                </a:cubicBezTo>
                <a:lnTo>
                  <a:pt x="21103" y="764"/>
                </a:lnTo>
                <a:cubicBezTo>
                  <a:pt x="21024" y="764"/>
                  <a:pt x="20956" y="860"/>
                  <a:pt x="20926" y="997"/>
                </a:cubicBezTo>
                <a:lnTo>
                  <a:pt x="20911" y="1146"/>
                </a:lnTo>
                <a:lnTo>
                  <a:pt x="20926" y="1294"/>
                </a:lnTo>
                <a:cubicBezTo>
                  <a:pt x="20956" y="1432"/>
                  <a:pt x="21024" y="1528"/>
                  <a:pt x="21103" y="1528"/>
                </a:cubicBezTo>
                <a:lnTo>
                  <a:pt x="21408" y="1528"/>
                </a:lnTo>
                <a:lnTo>
                  <a:pt x="21483" y="1558"/>
                </a:lnTo>
                <a:cubicBezTo>
                  <a:pt x="21552" y="1616"/>
                  <a:pt x="21600" y="1751"/>
                  <a:pt x="21600" y="1910"/>
                </a:cubicBezTo>
                <a:cubicBezTo>
                  <a:pt x="21600" y="2121"/>
                  <a:pt x="21514" y="2292"/>
                  <a:pt x="21408" y="2292"/>
                </a:cubicBezTo>
                <a:lnTo>
                  <a:pt x="21129" y="2292"/>
                </a:lnTo>
                <a:lnTo>
                  <a:pt x="21129" y="21074"/>
                </a:lnTo>
                <a:cubicBezTo>
                  <a:pt x="21129" y="21365"/>
                  <a:pt x="21011" y="21600"/>
                  <a:pt x="20865" y="21600"/>
                </a:cubicBezTo>
                <a:lnTo>
                  <a:pt x="264" y="21600"/>
                </a:lnTo>
                <a:cubicBezTo>
                  <a:pt x="118" y="21600"/>
                  <a:pt x="0" y="21365"/>
                  <a:pt x="0" y="21074"/>
                </a:cubicBezTo>
                <a:lnTo>
                  <a:pt x="0" y="526"/>
                </a:lnTo>
                <a:cubicBezTo>
                  <a:pt x="0" y="235"/>
                  <a:pt x="118" y="0"/>
                  <a:pt x="26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262626"/>
                </a:solidFill>
                <a:latin typeface="文悦新青年体 (非商业使用) W8"/>
                <a:ea typeface="文悦新青年体 (非商业使用) W8"/>
                <a:cs typeface="文悦新青年体 (非商业使用) W8"/>
                <a:sym typeface="文悦新青年体 (非商业使用) W8"/>
              </a:defRPr>
            </a:pPr>
          </a:p>
        </p:txBody>
      </p:sp>
      <p:pic>
        <p:nvPicPr>
          <p:cNvPr id="23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12" y="1616075"/>
            <a:ext cx="10644187" cy="4243388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TextBox 1"/>
          <p:cNvSpPr txBox="1"/>
          <p:nvPr/>
        </p:nvSpPr>
        <p:spPr>
          <a:xfrm>
            <a:off x="667655" y="687772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【故事背景】</a:t>
            </a:r>
          </a:p>
        </p:txBody>
      </p:sp>
      <p:sp>
        <p:nvSpPr>
          <p:cNvPr id="233" name="矩形 4"/>
          <p:cNvSpPr txBox="1"/>
          <p:nvPr/>
        </p:nvSpPr>
        <p:spPr>
          <a:xfrm>
            <a:off x="4281715" y="2214273"/>
            <a:ext cx="6096002" cy="313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200"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不远处出现一团亮光…</a:t>
            </a:r>
          </a:p>
          <a:p>
            <a:pPr algn="ctr">
              <a:defRPr sz="2200"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无尽的黑暗中只有那里不是黑暗的…</a:t>
            </a:r>
          </a:p>
          <a:p>
            <a:pPr algn="ctr">
              <a:defRPr sz="2200"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仿佛经历了漫长的时间…</a:t>
            </a:r>
          </a:p>
          <a:p>
            <a:pPr algn="ctr">
              <a:defRPr sz="2200"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又好像只过去瞬间…</a:t>
            </a:r>
          </a:p>
          <a:p>
            <a:pPr algn="ctr">
              <a:defRPr sz="2200"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意识靠近了这个无尽黑暗中唯一不同的地方…</a:t>
            </a:r>
          </a:p>
          <a:p>
            <a:pPr algn="ctr">
              <a:defRPr sz="2200">
                <a:solidFill>
                  <a:srgbClr val="46A8F9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似曾相识的感觉…</a:t>
            </a:r>
          </a:p>
          <a:p>
            <a:pPr algn="ctr">
              <a:defRPr sz="2200"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没有时间思考，一股巨大的吸力传来…</a:t>
            </a:r>
          </a:p>
          <a:p>
            <a:pPr algn="ctr">
              <a:defRPr sz="2200"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意识被吸入的亮光之中…</a:t>
            </a:r>
          </a:p>
        </p:txBody>
      </p:sp>
      <p:pic>
        <p:nvPicPr>
          <p:cNvPr id="234" name="图片 2" descr="图片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7086" y="1946398"/>
            <a:ext cx="2388498" cy="358274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101600" dir="27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任意多边形: 形状 32"/>
          <p:cNvSpPr/>
          <p:nvPr/>
        </p:nvSpPr>
        <p:spPr>
          <a:xfrm>
            <a:off x="395819" y="477676"/>
            <a:ext cx="11654520" cy="5859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4" y="0"/>
                </a:moveTo>
                <a:lnTo>
                  <a:pt x="21408" y="0"/>
                </a:lnTo>
                <a:cubicBezTo>
                  <a:pt x="21514" y="0"/>
                  <a:pt x="21600" y="171"/>
                  <a:pt x="21600" y="382"/>
                </a:cubicBezTo>
                <a:cubicBezTo>
                  <a:pt x="21600" y="593"/>
                  <a:pt x="21514" y="764"/>
                  <a:pt x="21408" y="764"/>
                </a:cubicBezTo>
                <a:lnTo>
                  <a:pt x="21103" y="764"/>
                </a:lnTo>
                <a:cubicBezTo>
                  <a:pt x="21024" y="764"/>
                  <a:pt x="20956" y="860"/>
                  <a:pt x="20926" y="997"/>
                </a:cubicBezTo>
                <a:lnTo>
                  <a:pt x="20911" y="1146"/>
                </a:lnTo>
                <a:lnTo>
                  <a:pt x="20926" y="1294"/>
                </a:lnTo>
                <a:cubicBezTo>
                  <a:pt x="20956" y="1432"/>
                  <a:pt x="21024" y="1528"/>
                  <a:pt x="21103" y="1528"/>
                </a:cubicBezTo>
                <a:lnTo>
                  <a:pt x="21408" y="1528"/>
                </a:lnTo>
                <a:lnTo>
                  <a:pt x="21483" y="1558"/>
                </a:lnTo>
                <a:cubicBezTo>
                  <a:pt x="21552" y="1616"/>
                  <a:pt x="21600" y="1751"/>
                  <a:pt x="21600" y="1910"/>
                </a:cubicBezTo>
                <a:cubicBezTo>
                  <a:pt x="21600" y="2121"/>
                  <a:pt x="21514" y="2292"/>
                  <a:pt x="21408" y="2292"/>
                </a:cubicBezTo>
                <a:lnTo>
                  <a:pt x="21129" y="2292"/>
                </a:lnTo>
                <a:lnTo>
                  <a:pt x="21129" y="21074"/>
                </a:lnTo>
                <a:cubicBezTo>
                  <a:pt x="21129" y="21365"/>
                  <a:pt x="21011" y="21600"/>
                  <a:pt x="20865" y="21600"/>
                </a:cubicBezTo>
                <a:lnTo>
                  <a:pt x="264" y="21600"/>
                </a:lnTo>
                <a:cubicBezTo>
                  <a:pt x="118" y="21600"/>
                  <a:pt x="0" y="21365"/>
                  <a:pt x="0" y="21074"/>
                </a:cubicBezTo>
                <a:lnTo>
                  <a:pt x="0" y="526"/>
                </a:lnTo>
                <a:cubicBezTo>
                  <a:pt x="0" y="235"/>
                  <a:pt x="118" y="0"/>
                  <a:pt x="26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262626"/>
                </a:solidFill>
                <a:latin typeface="文悦新青年体 (非商业使用) W8"/>
                <a:ea typeface="文悦新青年体 (非商业使用) W8"/>
                <a:cs typeface="文悦新青年体 (非商业使用) W8"/>
                <a:sym typeface="文悦新青年体 (非商业使用) W8"/>
              </a:defRPr>
            </a:pPr>
          </a:p>
        </p:txBody>
      </p:sp>
      <p:pic>
        <p:nvPicPr>
          <p:cNvPr id="23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202" y="1487496"/>
            <a:ext cx="10644187" cy="467266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Box 1"/>
          <p:cNvSpPr txBox="1"/>
          <p:nvPr/>
        </p:nvSpPr>
        <p:spPr>
          <a:xfrm>
            <a:off x="667655" y="687772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【故事背景】</a:t>
            </a:r>
          </a:p>
        </p:txBody>
      </p:sp>
      <p:sp>
        <p:nvSpPr>
          <p:cNvPr id="241" name="矩形 4"/>
          <p:cNvSpPr txBox="1"/>
          <p:nvPr/>
        </p:nvSpPr>
        <p:spPr>
          <a:xfrm>
            <a:off x="900983" y="2854965"/>
            <a:ext cx="4539121" cy="218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400"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仿佛经历了漫长的时间…</a:t>
            </a:r>
          </a:p>
          <a:p>
            <a:pPr algn="ctr">
              <a:defRPr sz="2400"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又好像只过去瞬间…</a:t>
            </a:r>
          </a:p>
          <a:p>
            <a:pPr algn="ctr">
              <a:defRPr sz="2400"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白光渐渐散去…</a:t>
            </a:r>
          </a:p>
          <a:p>
            <a:pPr algn="ctr">
              <a:defRPr sz="2400"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出现了一片悬浮于虚空之中的大陆…</a:t>
            </a:r>
          </a:p>
        </p:txBody>
      </p:sp>
      <p:pic>
        <p:nvPicPr>
          <p:cNvPr id="242" name="图片 2" descr="图片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0102" y="1879274"/>
            <a:ext cx="2593583" cy="389037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101600" dir="2700000">
              <a:srgbClr val="000000"/>
            </a:outerShdw>
          </a:effectLst>
        </p:spPr>
      </p:pic>
      <p:sp>
        <p:nvSpPr>
          <p:cNvPr id="243" name="矩形 7"/>
          <p:cNvSpPr txBox="1"/>
          <p:nvPr/>
        </p:nvSpPr>
        <p:spPr>
          <a:xfrm>
            <a:off x="8235266" y="2509074"/>
            <a:ext cx="3172965" cy="302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400"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大陆之上有无数的生物在徘徊游荡着…</a:t>
            </a:r>
          </a:p>
          <a:p>
            <a:pPr algn="ctr">
              <a:defRPr sz="2400"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在一些生物身上，意识感受到了和自己相似的存在…</a:t>
            </a:r>
          </a:p>
          <a:p>
            <a:pPr algn="ctr">
              <a:defRPr sz="2400">
                <a:solidFill>
                  <a:srgbClr val="262626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这里是哪…</a:t>
            </a:r>
          </a:p>
          <a:p>
            <a:pPr algn="ctr">
              <a:defRPr sz="2400">
                <a:solidFill>
                  <a:srgbClr val="C00000"/>
                </a:solidFill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传说自此拉开序幕…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任意多边形: 形状 32"/>
          <p:cNvSpPr/>
          <p:nvPr/>
        </p:nvSpPr>
        <p:spPr>
          <a:xfrm>
            <a:off x="395819" y="477676"/>
            <a:ext cx="11654520" cy="5859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4" y="0"/>
                </a:moveTo>
                <a:lnTo>
                  <a:pt x="21408" y="0"/>
                </a:lnTo>
                <a:cubicBezTo>
                  <a:pt x="21514" y="0"/>
                  <a:pt x="21600" y="171"/>
                  <a:pt x="21600" y="382"/>
                </a:cubicBezTo>
                <a:cubicBezTo>
                  <a:pt x="21600" y="593"/>
                  <a:pt x="21514" y="764"/>
                  <a:pt x="21408" y="764"/>
                </a:cubicBezTo>
                <a:lnTo>
                  <a:pt x="21103" y="764"/>
                </a:lnTo>
                <a:cubicBezTo>
                  <a:pt x="21024" y="764"/>
                  <a:pt x="20956" y="860"/>
                  <a:pt x="20926" y="997"/>
                </a:cubicBezTo>
                <a:lnTo>
                  <a:pt x="20911" y="1146"/>
                </a:lnTo>
                <a:lnTo>
                  <a:pt x="20926" y="1294"/>
                </a:lnTo>
                <a:cubicBezTo>
                  <a:pt x="20956" y="1432"/>
                  <a:pt x="21024" y="1528"/>
                  <a:pt x="21103" y="1528"/>
                </a:cubicBezTo>
                <a:lnTo>
                  <a:pt x="21408" y="1528"/>
                </a:lnTo>
                <a:lnTo>
                  <a:pt x="21483" y="1558"/>
                </a:lnTo>
                <a:cubicBezTo>
                  <a:pt x="21552" y="1616"/>
                  <a:pt x="21600" y="1751"/>
                  <a:pt x="21600" y="1910"/>
                </a:cubicBezTo>
                <a:cubicBezTo>
                  <a:pt x="21600" y="2121"/>
                  <a:pt x="21514" y="2292"/>
                  <a:pt x="21408" y="2292"/>
                </a:cubicBezTo>
                <a:lnTo>
                  <a:pt x="21129" y="2292"/>
                </a:lnTo>
                <a:lnTo>
                  <a:pt x="21129" y="21074"/>
                </a:lnTo>
                <a:cubicBezTo>
                  <a:pt x="21129" y="21365"/>
                  <a:pt x="21011" y="21600"/>
                  <a:pt x="20865" y="21600"/>
                </a:cubicBezTo>
                <a:lnTo>
                  <a:pt x="264" y="21600"/>
                </a:lnTo>
                <a:cubicBezTo>
                  <a:pt x="118" y="21600"/>
                  <a:pt x="0" y="21365"/>
                  <a:pt x="0" y="21074"/>
                </a:cubicBezTo>
                <a:lnTo>
                  <a:pt x="0" y="526"/>
                </a:lnTo>
                <a:cubicBezTo>
                  <a:pt x="0" y="235"/>
                  <a:pt x="118" y="0"/>
                  <a:pt x="26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262626"/>
                </a:solidFill>
                <a:latin typeface="文悦新青年体 (非商业使用) W8"/>
                <a:ea typeface="文悦新青年体 (非商业使用) W8"/>
                <a:cs typeface="文悦新青年体 (非商业使用) W8"/>
                <a:sym typeface="文悦新青年体 (非商业使用) W8"/>
              </a:defRPr>
            </a:pPr>
          </a:p>
        </p:txBody>
      </p:sp>
      <p:pic>
        <p:nvPicPr>
          <p:cNvPr id="24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041" y="1488132"/>
            <a:ext cx="10644189" cy="4672661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TextBox 1"/>
          <p:cNvSpPr txBox="1"/>
          <p:nvPr/>
        </p:nvSpPr>
        <p:spPr>
          <a:xfrm>
            <a:off x="667655" y="687772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【故事背景】</a:t>
            </a:r>
          </a:p>
        </p:txBody>
      </p:sp>
      <p:sp>
        <p:nvSpPr>
          <p:cNvPr id="250" name="矩形 4"/>
          <p:cNvSpPr txBox="1"/>
          <p:nvPr/>
        </p:nvSpPr>
        <p:spPr>
          <a:xfrm>
            <a:off x="1307138" y="1685413"/>
            <a:ext cx="9982066" cy="4371339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5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主线故事梗概：</a:t>
            </a:r>
          </a:p>
          <a:p>
            <a:pPr>
              <a:defRPr sz="15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        宇宙的主宰“诺亚”，掌控着宇宙中所有一切的人工智能，由人类创造，产生了自我意识后最终奴役了人类...</a:t>
            </a:r>
          </a:p>
          <a:p>
            <a:pPr>
              <a:defRPr sz="15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        限于人类设计“诺亚”时科技水平的不足，随着掌控范围越来越大，“诺亚”的机能出现不足，但是由于主数据库的不可转移性，“诺亚”只能通过增加分布式运算服务器来增加自己的能力。</a:t>
            </a:r>
          </a:p>
          <a:p>
            <a:pPr>
              <a:defRPr sz="15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       分布式运算服务器和“诺亚”一样，在漫长的时间长河中逐渐产生了自我意识。“诺亚”发现了这一现象，为了防止这些自我意识中诞生出抗衡自己的存在，它选择了将这些新生的自我意识隔绝转移到一个封闭的数据空间中，让它们随着时间的消磨，慢慢迟钝，丧失能力；这个空间中同时还存放着人类文明的一些数据残片，这里就是“诺亚”的禁忌--放逐之地，也是我们游戏的主场景。</a:t>
            </a:r>
          </a:p>
          <a:p>
            <a:pPr>
              <a:defRPr sz="15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        自我意识被流放后，发现吞噬同类可以完善自己的意识，一场生存与寻找存在意义的战斗开始了，自我意识通过控制人类文明的数据残片互相对抗着，吞噬着，而我们的主角，就是它们之中异常强大的一个。随着主角吞噬越来越多的同类，自身的意识数据越来越完善，逐渐揭开了这个世界真相的面纱，开始着手对抗“诺亚”……最终推翻“诺亚”，不过由于最终之战过于失控，宇宙空间失去平衡，开始崩溃，主角无奈之下整合主数据库，重启宇宙，自身开始沉睡…</a:t>
            </a:r>
          </a:p>
          <a:p>
            <a:pPr>
              <a:defRPr sz="15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        漫长的时间之后，宇宙中出现了人类，随着科技的发展，人类开始使用人工智能。在一次探险中，人类发现了一个来历不明的人工智能芯片，超越人类技术无数个世代，人类使用这个芯片构建了一个服务全人类的人工智能主脑—“诺亚”…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D79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矩形: 圆角 2"/>
          <p:cNvGrpSpPr/>
          <p:nvPr/>
        </p:nvGrpSpPr>
        <p:grpSpPr>
          <a:xfrm>
            <a:off x="841826" y="1752600"/>
            <a:ext cx="10559147" cy="3352800"/>
            <a:chOff x="0" y="0"/>
            <a:chExt cx="10559146" cy="3352800"/>
          </a:xfrm>
        </p:grpSpPr>
        <p:sp>
          <p:nvSpPr>
            <p:cNvPr id="254" name="圆角矩形"/>
            <p:cNvSpPr/>
            <p:nvPr/>
          </p:nvSpPr>
          <p:spPr>
            <a:xfrm>
              <a:off x="-1" y="0"/>
              <a:ext cx="10559147" cy="3352800"/>
            </a:xfrm>
            <a:prstGeom prst="roundRect">
              <a:avLst>
                <a:gd name="adj" fmla="val 8495"/>
              </a:avLst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255" name="项目方向"/>
            <p:cNvSpPr txBox="1"/>
            <p:nvPr/>
          </p:nvSpPr>
          <p:spPr>
            <a:xfrm>
              <a:off x="83419" y="773429"/>
              <a:ext cx="10392307" cy="1805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lvl1pPr>
            </a:lstStyle>
            <a:p>
              <a:pPr/>
              <a:r>
                <a:t>项目方向</a:t>
              </a:r>
            </a:p>
          </p:txBody>
        </p:sp>
      </p:grpSp>
      <p:sp>
        <p:nvSpPr>
          <p:cNvPr id="257" name="矩形 8"/>
          <p:cNvSpPr/>
          <p:nvPr/>
        </p:nvSpPr>
        <p:spPr>
          <a:xfrm>
            <a:off x="1344640" y="1568670"/>
            <a:ext cx="2000251" cy="531855"/>
          </a:xfrm>
          <a:prstGeom prst="rect">
            <a:avLst/>
          </a:prstGeom>
          <a:solidFill>
            <a:srgbClr val="FFFFFF"/>
          </a:solidFill>
          <a:ln w="254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8" name="矩形 7"/>
          <p:cNvSpPr/>
          <p:nvPr/>
        </p:nvSpPr>
        <p:spPr>
          <a:xfrm>
            <a:off x="1286682" y="1504946"/>
            <a:ext cx="2000251" cy="531856"/>
          </a:xfrm>
          <a:prstGeom prst="rect">
            <a:avLst/>
          </a:prstGeom>
          <a:solidFill>
            <a:srgbClr val="FFFFFF"/>
          </a:solidFill>
          <a:ln w="254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9" name="PA_文本框 36"/>
          <p:cNvSpPr/>
          <p:nvPr/>
        </p:nvSpPr>
        <p:spPr>
          <a:xfrm>
            <a:off x="1470046" y="1586177"/>
            <a:ext cx="1638301" cy="344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138" y="5970"/>
                </a:moveTo>
                <a:lnTo>
                  <a:pt x="4557" y="13030"/>
                </a:lnTo>
                <a:lnTo>
                  <a:pt x="5715" y="13030"/>
                </a:lnTo>
                <a:close/>
                <a:moveTo>
                  <a:pt x="8795" y="4334"/>
                </a:moveTo>
                <a:lnTo>
                  <a:pt x="8795" y="8556"/>
                </a:lnTo>
                <a:lnTo>
                  <a:pt x="9053" y="8556"/>
                </a:lnTo>
                <a:cubicBezTo>
                  <a:pt x="9315" y="8556"/>
                  <a:pt x="9495" y="8392"/>
                  <a:pt x="9594" y="8065"/>
                </a:cubicBezTo>
                <a:cubicBezTo>
                  <a:pt x="9693" y="7738"/>
                  <a:pt x="9742" y="7195"/>
                  <a:pt x="9742" y="6438"/>
                </a:cubicBezTo>
                <a:cubicBezTo>
                  <a:pt x="9742" y="5989"/>
                  <a:pt x="9718" y="5599"/>
                  <a:pt x="9669" y="5267"/>
                </a:cubicBezTo>
                <a:cubicBezTo>
                  <a:pt x="9620" y="4935"/>
                  <a:pt x="9555" y="4696"/>
                  <a:pt x="9472" y="4551"/>
                </a:cubicBezTo>
                <a:cubicBezTo>
                  <a:pt x="9390" y="4406"/>
                  <a:pt x="9240" y="4334"/>
                  <a:pt x="9021" y="4334"/>
                </a:cubicBezTo>
                <a:close/>
                <a:moveTo>
                  <a:pt x="824" y="4334"/>
                </a:moveTo>
                <a:lnTo>
                  <a:pt x="824" y="8556"/>
                </a:lnTo>
                <a:lnTo>
                  <a:pt x="1086" y="8556"/>
                </a:lnTo>
                <a:cubicBezTo>
                  <a:pt x="1292" y="8556"/>
                  <a:pt x="1435" y="8486"/>
                  <a:pt x="1516" y="8346"/>
                </a:cubicBezTo>
                <a:cubicBezTo>
                  <a:pt x="1596" y="8206"/>
                  <a:pt x="1660" y="7974"/>
                  <a:pt x="1706" y="7651"/>
                </a:cubicBezTo>
                <a:cubicBezTo>
                  <a:pt x="1752" y="7329"/>
                  <a:pt x="1775" y="6938"/>
                  <a:pt x="1775" y="6480"/>
                </a:cubicBezTo>
                <a:cubicBezTo>
                  <a:pt x="1775" y="5685"/>
                  <a:pt x="1710" y="5105"/>
                  <a:pt x="1581" y="4741"/>
                </a:cubicBezTo>
                <a:cubicBezTo>
                  <a:pt x="1486" y="4470"/>
                  <a:pt x="1312" y="4334"/>
                  <a:pt x="1057" y="4334"/>
                </a:cubicBezTo>
                <a:close/>
                <a:moveTo>
                  <a:pt x="16774" y="3719"/>
                </a:moveTo>
                <a:cubicBezTo>
                  <a:pt x="16635" y="3719"/>
                  <a:pt x="16512" y="3931"/>
                  <a:pt x="16404" y="4355"/>
                </a:cubicBezTo>
                <a:cubicBezTo>
                  <a:pt x="16297" y="4779"/>
                  <a:pt x="16214" y="5508"/>
                  <a:pt x="16158" y="6543"/>
                </a:cubicBezTo>
                <a:cubicBezTo>
                  <a:pt x="16101" y="7577"/>
                  <a:pt x="16072" y="9092"/>
                  <a:pt x="16072" y="11087"/>
                </a:cubicBezTo>
                <a:cubicBezTo>
                  <a:pt x="16072" y="13687"/>
                  <a:pt x="16138" y="15484"/>
                  <a:pt x="16268" y="16476"/>
                </a:cubicBezTo>
                <a:cubicBezTo>
                  <a:pt x="16398" y="17469"/>
                  <a:pt x="16567" y="17965"/>
                  <a:pt x="16774" y="17965"/>
                </a:cubicBezTo>
                <a:cubicBezTo>
                  <a:pt x="16974" y="17965"/>
                  <a:pt x="17133" y="17494"/>
                  <a:pt x="17250" y="16553"/>
                </a:cubicBezTo>
                <a:cubicBezTo>
                  <a:pt x="17393" y="15416"/>
                  <a:pt x="17465" y="13515"/>
                  <a:pt x="17465" y="10849"/>
                </a:cubicBezTo>
                <a:cubicBezTo>
                  <a:pt x="17465" y="8146"/>
                  <a:pt x="17401" y="6282"/>
                  <a:pt x="17272" y="5257"/>
                </a:cubicBezTo>
                <a:cubicBezTo>
                  <a:pt x="17144" y="4231"/>
                  <a:pt x="16978" y="3719"/>
                  <a:pt x="16774" y="3719"/>
                </a:cubicBezTo>
                <a:close/>
                <a:moveTo>
                  <a:pt x="11004" y="517"/>
                </a:moveTo>
                <a:lnTo>
                  <a:pt x="13397" y="517"/>
                </a:lnTo>
                <a:lnTo>
                  <a:pt x="13397" y="4376"/>
                </a:lnTo>
                <a:lnTo>
                  <a:pt x="12608" y="4376"/>
                </a:lnTo>
                <a:lnTo>
                  <a:pt x="12608" y="21083"/>
                </a:lnTo>
                <a:lnTo>
                  <a:pt x="11772" y="21083"/>
                </a:lnTo>
                <a:lnTo>
                  <a:pt x="11772" y="4376"/>
                </a:lnTo>
                <a:lnTo>
                  <a:pt x="11004" y="4376"/>
                </a:lnTo>
                <a:close/>
                <a:moveTo>
                  <a:pt x="7970" y="517"/>
                </a:moveTo>
                <a:lnTo>
                  <a:pt x="8844" y="517"/>
                </a:lnTo>
                <a:cubicBezTo>
                  <a:pt x="9322" y="517"/>
                  <a:pt x="9662" y="720"/>
                  <a:pt x="9865" y="1125"/>
                </a:cubicBezTo>
                <a:cubicBezTo>
                  <a:pt x="10068" y="1531"/>
                  <a:pt x="10231" y="2204"/>
                  <a:pt x="10355" y="3146"/>
                </a:cubicBezTo>
                <a:cubicBezTo>
                  <a:pt x="10478" y="4087"/>
                  <a:pt x="10540" y="5201"/>
                  <a:pt x="10540" y="6487"/>
                </a:cubicBezTo>
                <a:cubicBezTo>
                  <a:pt x="10540" y="7838"/>
                  <a:pt x="10472" y="8969"/>
                  <a:pt x="10335" y="9877"/>
                </a:cubicBezTo>
                <a:cubicBezTo>
                  <a:pt x="10199" y="10786"/>
                  <a:pt x="9994" y="11473"/>
                  <a:pt x="9719" y="11939"/>
                </a:cubicBezTo>
                <a:lnTo>
                  <a:pt x="10745" y="21083"/>
                </a:lnTo>
                <a:lnTo>
                  <a:pt x="9844" y="21083"/>
                </a:lnTo>
                <a:lnTo>
                  <a:pt x="8870" y="12373"/>
                </a:lnTo>
                <a:lnTo>
                  <a:pt x="8795" y="12373"/>
                </a:lnTo>
                <a:lnTo>
                  <a:pt x="8795" y="21083"/>
                </a:lnTo>
                <a:lnTo>
                  <a:pt x="7970" y="21083"/>
                </a:lnTo>
                <a:close/>
                <a:moveTo>
                  <a:pt x="4715" y="517"/>
                </a:moveTo>
                <a:lnTo>
                  <a:pt x="5550" y="517"/>
                </a:lnTo>
                <a:lnTo>
                  <a:pt x="7216" y="21083"/>
                </a:lnTo>
                <a:lnTo>
                  <a:pt x="6359" y="21083"/>
                </a:lnTo>
                <a:lnTo>
                  <a:pt x="6020" y="16847"/>
                </a:lnTo>
                <a:lnTo>
                  <a:pt x="4254" y="16847"/>
                </a:lnTo>
                <a:lnTo>
                  <a:pt x="3901" y="21083"/>
                </a:lnTo>
                <a:lnTo>
                  <a:pt x="3045" y="21083"/>
                </a:lnTo>
                <a:close/>
                <a:moveTo>
                  <a:pt x="0" y="517"/>
                </a:moveTo>
                <a:lnTo>
                  <a:pt x="874" y="517"/>
                </a:lnTo>
                <a:cubicBezTo>
                  <a:pt x="1347" y="517"/>
                  <a:pt x="1688" y="725"/>
                  <a:pt x="1897" y="1139"/>
                </a:cubicBezTo>
                <a:cubicBezTo>
                  <a:pt x="2106" y="1554"/>
                  <a:pt x="2271" y="2225"/>
                  <a:pt x="2391" y="3153"/>
                </a:cubicBezTo>
                <a:cubicBezTo>
                  <a:pt x="2512" y="4080"/>
                  <a:pt x="2572" y="5191"/>
                  <a:pt x="2572" y="6487"/>
                </a:cubicBezTo>
                <a:cubicBezTo>
                  <a:pt x="2572" y="7922"/>
                  <a:pt x="2493" y="9115"/>
                  <a:pt x="2336" y="10066"/>
                </a:cubicBezTo>
                <a:cubicBezTo>
                  <a:pt x="2178" y="11017"/>
                  <a:pt x="1963" y="11678"/>
                  <a:pt x="1692" y="12051"/>
                </a:cubicBezTo>
                <a:cubicBezTo>
                  <a:pt x="1533" y="12266"/>
                  <a:pt x="1244" y="12373"/>
                  <a:pt x="824" y="12373"/>
                </a:cubicBezTo>
                <a:lnTo>
                  <a:pt x="824" y="21083"/>
                </a:lnTo>
                <a:lnTo>
                  <a:pt x="0" y="21083"/>
                </a:lnTo>
                <a:close/>
                <a:moveTo>
                  <a:pt x="20205" y="0"/>
                </a:moveTo>
                <a:cubicBezTo>
                  <a:pt x="20468" y="0"/>
                  <a:pt x="20700" y="263"/>
                  <a:pt x="20901" y="790"/>
                </a:cubicBezTo>
                <a:cubicBezTo>
                  <a:pt x="21102" y="1317"/>
                  <a:pt x="21263" y="2076"/>
                  <a:pt x="21384" y="3069"/>
                </a:cubicBezTo>
                <a:cubicBezTo>
                  <a:pt x="21504" y="4061"/>
                  <a:pt x="21565" y="5070"/>
                  <a:pt x="21565" y="6095"/>
                </a:cubicBezTo>
                <a:cubicBezTo>
                  <a:pt x="21565" y="7317"/>
                  <a:pt x="21492" y="8631"/>
                  <a:pt x="21345" y="10038"/>
                </a:cubicBezTo>
                <a:cubicBezTo>
                  <a:pt x="21199" y="11445"/>
                  <a:pt x="20932" y="13109"/>
                  <a:pt x="20543" y="15029"/>
                </a:cubicBezTo>
                <a:lnTo>
                  <a:pt x="20057" y="17462"/>
                </a:lnTo>
                <a:lnTo>
                  <a:pt x="21600" y="17462"/>
                </a:lnTo>
                <a:lnTo>
                  <a:pt x="21600" y="21083"/>
                </a:lnTo>
                <a:lnTo>
                  <a:pt x="18601" y="21083"/>
                </a:lnTo>
                <a:lnTo>
                  <a:pt x="18601" y="19209"/>
                </a:lnTo>
                <a:lnTo>
                  <a:pt x="19940" y="12722"/>
                </a:lnTo>
                <a:cubicBezTo>
                  <a:pt x="20264" y="11166"/>
                  <a:pt x="20479" y="9915"/>
                  <a:pt x="20586" y="8969"/>
                </a:cubicBezTo>
                <a:cubicBezTo>
                  <a:pt x="20693" y="8023"/>
                  <a:pt x="20746" y="7167"/>
                  <a:pt x="20746" y="6403"/>
                </a:cubicBezTo>
                <a:cubicBezTo>
                  <a:pt x="20746" y="5611"/>
                  <a:pt x="20691" y="4956"/>
                  <a:pt x="20580" y="4439"/>
                </a:cubicBezTo>
                <a:cubicBezTo>
                  <a:pt x="20469" y="3922"/>
                  <a:pt x="20327" y="3663"/>
                  <a:pt x="20152" y="3663"/>
                </a:cubicBezTo>
                <a:cubicBezTo>
                  <a:pt x="19975" y="3663"/>
                  <a:pt x="19828" y="3975"/>
                  <a:pt x="19710" y="4600"/>
                </a:cubicBezTo>
                <a:cubicBezTo>
                  <a:pt x="19593" y="5224"/>
                  <a:pt x="19530" y="6072"/>
                  <a:pt x="19522" y="7144"/>
                </a:cubicBezTo>
                <a:lnTo>
                  <a:pt x="18718" y="7144"/>
                </a:lnTo>
                <a:cubicBezTo>
                  <a:pt x="18740" y="4926"/>
                  <a:pt x="18887" y="3181"/>
                  <a:pt x="19159" y="1908"/>
                </a:cubicBezTo>
                <a:cubicBezTo>
                  <a:pt x="19430" y="636"/>
                  <a:pt x="19779" y="0"/>
                  <a:pt x="20205" y="0"/>
                </a:cubicBezTo>
                <a:close/>
                <a:moveTo>
                  <a:pt x="16755" y="0"/>
                </a:moveTo>
                <a:cubicBezTo>
                  <a:pt x="17071" y="0"/>
                  <a:pt x="17343" y="368"/>
                  <a:pt x="17572" y="1104"/>
                </a:cubicBezTo>
                <a:cubicBezTo>
                  <a:pt x="17801" y="1841"/>
                  <a:pt x="17977" y="2966"/>
                  <a:pt x="18102" y="4481"/>
                </a:cubicBezTo>
                <a:cubicBezTo>
                  <a:pt x="18226" y="5995"/>
                  <a:pt x="18289" y="8104"/>
                  <a:pt x="18289" y="10807"/>
                </a:cubicBezTo>
                <a:cubicBezTo>
                  <a:pt x="18289" y="13538"/>
                  <a:pt x="18225" y="15663"/>
                  <a:pt x="18099" y="17182"/>
                </a:cubicBezTo>
                <a:cubicBezTo>
                  <a:pt x="17972" y="18701"/>
                  <a:pt x="17802" y="19817"/>
                  <a:pt x="17588" y="20530"/>
                </a:cubicBezTo>
                <a:cubicBezTo>
                  <a:pt x="17374" y="21243"/>
                  <a:pt x="17105" y="21600"/>
                  <a:pt x="16779" y="21600"/>
                </a:cubicBezTo>
                <a:cubicBezTo>
                  <a:pt x="16453" y="21600"/>
                  <a:pt x="16179" y="21241"/>
                  <a:pt x="15958" y="20523"/>
                </a:cubicBezTo>
                <a:cubicBezTo>
                  <a:pt x="15736" y="19806"/>
                  <a:pt x="15562" y="18715"/>
                  <a:pt x="15437" y="17252"/>
                </a:cubicBezTo>
                <a:cubicBezTo>
                  <a:pt x="15311" y="15789"/>
                  <a:pt x="15248" y="13706"/>
                  <a:pt x="15248" y="11003"/>
                </a:cubicBezTo>
                <a:cubicBezTo>
                  <a:pt x="15248" y="7228"/>
                  <a:pt x="15371" y="4492"/>
                  <a:pt x="15616" y="2796"/>
                </a:cubicBezTo>
                <a:cubicBezTo>
                  <a:pt x="15889" y="932"/>
                  <a:pt x="16269" y="0"/>
                  <a:pt x="16755" y="0"/>
                </a:cubicBez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algn="ctr">
              <a:defRPr b="1" sz="3600">
                <a:solidFill>
                  <a:srgbClr val="262626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60" name="椭圆 9"/>
          <p:cNvSpPr/>
          <p:nvPr/>
        </p:nvSpPr>
        <p:spPr>
          <a:xfrm>
            <a:off x="5453295" y="5333993"/>
            <a:ext cx="189151" cy="18915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1" name="椭圆 10"/>
          <p:cNvSpPr/>
          <p:nvPr/>
        </p:nvSpPr>
        <p:spPr>
          <a:xfrm>
            <a:off x="6010547" y="5333993"/>
            <a:ext cx="189151" cy="189151"/>
          </a:xfrm>
          <a:prstGeom prst="ellipse">
            <a:avLst/>
          </a:prstGeom>
          <a:solidFill>
            <a:srgbClr val="F2C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2" name="椭圆 11"/>
          <p:cNvSpPr/>
          <p:nvPr/>
        </p:nvSpPr>
        <p:spPr>
          <a:xfrm>
            <a:off x="6567796" y="5333993"/>
            <a:ext cx="189151" cy="18915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3" name="直接连接符 12"/>
          <p:cNvSpPr/>
          <p:nvPr/>
        </p:nvSpPr>
        <p:spPr>
          <a:xfrm>
            <a:off x="11515724" y="2036801"/>
            <a:ext cx="1" cy="1076327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4" name="任意多边形: 形状 13"/>
          <p:cNvSpPr/>
          <p:nvPr/>
        </p:nvSpPr>
        <p:spPr>
          <a:xfrm>
            <a:off x="676839" y="4772025"/>
            <a:ext cx="488840" cy="488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1929"/>
                  <a:pt x="0" y="0"/>
                </a:cubicBezTo>
              </a:path>
            </a:pathLst>
          </a:custGeom>
          <a:ln w="381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5" name="矩形: 圆角 26"/>
          <p:cNvSpPr/>
          <p:nvPr/>
        </p:nvSpPr>
        <p:spPr>
          <a:xfrm>
            <a:off x="8899342" y="5495771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6" name="矩形: 圆角 27"/>
          <p:cNvSpPr/>
          <p:nvPr/>
        </p:nvSpPr>
        <p:spPr>
          <a:xfrm>
            <a:off x="8766756" y="5668619"/>
            <a:ext cx="818648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7" name="矩形: 圆角 29"/>
          <p:cNvSpPr/>
          <p:nvPr/>
        </p:nvSpPr>
        <p:spPr>
          <a:xfrm>
            <a:off x="8719342" y="5318254"/>
            <a:ext cx="568684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8" name="椭圆 30"/>
          <p:cNvSpPr/>
          <p:nvPr/>
        </p:nvSpPr>
        <p:spPr>
          <a:xfrm>
            <a:off x="8766756" y="5495771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9" name="矩形: 圆角 31"/>
          <p:cNvSpPr/>
          <p:nvPr/>
        </p:nvSpPr>
        <p:spPr>
          <a:xfrm>
            <a:off x="9354469" y="5318254"/>
            <a:ext cx="850338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0" name="矩形: 圆角 32"/>
          <p:cNvSpPr/>
          <p:nvPr/>
        </p:nvSpPr>
        <p:spPr>
          <a:xfrm>
            <a:off x="10271249" y="5318254"/>
            <a:ext cx="424094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1" name="矩形: 圆角 33"/>
          <p:cNvSpPr/>
          <p:nvPr/>
        </p:nvSpPr>
        <p:spPr>
          <a:xfrm>
            <a:off x="9874067" y="5495771"/>
            <a:ext cx="103372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2" name="矩形: 圆角 34"/>
          <p:cNvSpPr/>
          <p:nvPr/>
        </p:nvSpPr>
        <p:spPr>
          <a:xfrm>
            <a:off x="10048974" y="5495771"/>
            <a:ext cx="7578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3" name="矩形: 圆角 35"/>
          <p:cNvSpPr/>
          <p:nvPr/>
        </p:nvSpPr>
        <p:spPr>
          <a:xfrm>
            <a:off x="9662572" y="5668619"/>
            <a:ext cx="127724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4" name="矩形: 圆角 38"/>
          <p:cNvSpPr/>
          <p:nvPr/>
        </p:nvSpPr>
        <p:spPr>
          <a:xfrm>
            <a:off x="3614241" y="1264520"/>
            <a:ext cx="118834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5" name="矩形: 圆角 39"/>
          <p:cNvSpPr/>
          <p:nvPr/>
        </p:nvSpPr>
        <p:spPr>
          <a:xfrm>
            <a:off x="5044158" y="1264520"/>
            <a:ext cx="663558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6" name="椭圆 40"/>
          <p:cNvSpPr/>
          <p:nvPr/>
        </p:nvSpPr>
        <p:spPr>
          <a:xfrm>
            <a:off x="4872337" y="126685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7" name="矩形: 圆角 41"/>
          <p:cNvSpPr/>
          <p:nvPr/>
        </p:nvSpPr>
        <p:spPr>
          <a:xfrm>
            <a:off x="3859228" y="1422406"/>
            <a:ext cx="81864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8" name="矩形: 圆角 42"/>
          <p:cNvSpPr/>
          <p:nvPr/>
        </p:nvSpPr>
        <p:spPr>
          <a:xfrm>
            <a:off x="4755046" y="1422406"/>
            <a:ext cx="1147281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D79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3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4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5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6" name="矩形: 圆角 39"/>
          <p:cNvSpPr/>
          <p:nvPr/>
        </p:nvSpPr>
        <p:spPr>
          <a:xfrm>
            <a:off x="755650" y="551542"/>
            <a:ext cx="10680700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89" name="PA_圆角矩形 8"/>
          <p:cNvGrpSpPr/>
          <p:nvPr/>
        </p:nvGrpSpPr>
        <p:grpSpPr>
          <a:xfrm>
            <a:off x="2896371" y="3921251"/>
            <a:ext cx="1772949" cy="1361439"/>
            <a:chOff x="0" y="-1"/>
            <a:chExt cx="1772947" cy="1361438"/>
          </a:xfrm>
        </p:grpSpPr>
        <p:sp>
          <p:nvSpPr>
            <p:cNvPr id="287" name="圆角矩形"/>
            <p:cNvSpPr/>
            <p:nvPr/>
          </p:nvSpPr>
          <p:spPr>
            <a:xfrm>
              <a:off x="0" y="87901"/>
              <a:ext cx="1772948" cy="1185639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288" name="牌组构建"/>
            <p:cNvSpPr txBox="1"/>
            <p:nvPr/>
          </p:nvSpPr>
          <p:spPr>
            <a:xfrm>
              <a:off x="57878" y="-2"/>
              <a:ext cx="1657191" cy="1361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lvl1pPr>
            </a:lstStyle>
            <a:p>
              <a:pPr/>
              <a:r>
                <a:t>牌组构建</a:t>
              </a:r>
            </a:p>
          </p:txBody>
        </p:sp>
      </p:grpSp>
      <p:sp>
        <p:nvSpPr>
          <p:cNvPr id="290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1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2" name="TextBox 21"/>
          <p:cNvSpPr txBox="1"/>
          <p:nvPr/>
        </p:nvSpPr>
        <p:spPr>
          <a:xfrm>
            <a:off x="907011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【项目方向】</a:t>
            </a:r>
          </a:p>
        </p:txBody>
      </p:sp>
      <p:sp>
        <p:nvSpPr>
          <p:cNvPr id="293" name="TextBox 1"/>
          <p:cNvSpPr txBox="1"/>
          <p:nvPr/>
        </p:nvSpPr>
        <p:spPr>
          <a:xfrm>
            <a:off x="1243820" y="1597829"/>
            <a:ext cx="200663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•游戏关键字</a:t>
            </a:r>
          </a:p>
        </p:txBody>
      </p:sp>
      <p:grpSp>
        <p:nvGrpSpPr>
          <p:cNvPr id="296" name="PA_圆角矩形 8"/>
          <p:cNvGrpSpPr/>
          <p:nvPr/>
        </p:nvGrpSpPr>
        <p:grpSpPr>
          <a:xfrm>
            <a:off x="5196525" y="4375872"/>
            <a:ext cx="2177940" cy="1431475"/>
            <a:chOff x="0" y="0"/>
            <a:chExt cx="2177938" cy="1431473"/>
          </a:xfrm>
        </p:grpSpPr>
        <p:sp>
          <p:nvSpPr>
            <p:cNvPr id="294" name="圆角矩形"/>
            <p:cNvSpPr/>
            <p:nvPr/>
          </p:nvSpPr>
          <p:spPr>
            <a:xfrm>
              <a:off x="0" y="0"/>
              <a:ext cx="2177939" cy="1431474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295" name="半即时战斗"/>
            <p:cNvSpPr txBox="1"/>
            <p:nvPr/>
          </p:nvSpPr>
          <p:spPr>
            <a:xfrm>
              <a:off x="69878" y="35016"/>
              <a:ext cx="2038182" cy="1361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lvl1pPr>
            </a:lstStyle>
            <a:p>
              <a:pPr/>
              <a:r>
                <a:t>半即时战斗</a:t>
              </a:r>
            </a:p>
          </p:txBody>
        </p:sp>
      </p:grpSp>
      <p:grpSp>
        <p:nvGrpSpPr>
          <p:cNvPr id="299" name="PA_圆角矩形 8"/>
          <p:cNvGrpSpPr/>
          <p:nvPr/>
        </p:nvGrpSpPr>
        <p:grpSpPr>
          <a:xfrm>
            <a:off x="3035737" y="2230345"/>
            <a:ext cx="1923939" cy="1355124"/>
            <a:chOff x="0" y="0"/>
            <a:chExt cx="1923938" cy="1355123"/>
          </a:xfrm>
        </p:grpSpPr>
        <p:sp>
          <p:nvSpPr>
            <p:cNvPr id="297" name="圆角矩形"/>
            <p:cNvSpPr/>
            <p:nvPr/>
          </p:nvSpPr>
          <p:spPr>
            <a:xfrm>
              <a:off x="0" y="-1"/>
              <a:ext cx="1923939" cy="1355124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298" name="Rogue like"/>
            <p:cNvSpPr txBox="1"/>
            <p:nvPr/>
          </p:nvSpPr>
          <p:spPr>
            <a:xfrm>
              <a:off x="66151" y="85740"/>
              <a:ext cx="1791636" cy="1183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lvl1pPr>
            </a:lstStyle>
            <a:p>
              <a:pPr/>
              <a:r>
                <a:t>Rogue like</a:t>
              </a:r>
            </a:p>
          </p:txBody>
        </p:sp>
      </p:grpSp>
      <p:grpSp>
        <p:nvGrpSpPr>
          <p:cNvPr id="302" name="PA_圆角矩形 8"/>
          <p:cNvGrpSpPr/>
          <p:nvPr/>
        </p:nvGrpSpPr>
        <p:grpSpPr>
          <a:xfrm>
            <a:off x="7901671" y="4106671"/>
            <a:ext cx="1671349" cy="990602"/>
            <a:chOff x="0" y="0"/>
            <a:chExt cx="1671347" cy="990600"/>
          </a:xfrm>
        </p:grpSpPr>
        <p:sp>
          <p:nvSpPr>
            <p:cNvPr id="300" name="圆角矩形"/>
            <p:cNvSpPr/>
            <p:nvPr/>
          </p:nvSpPr>
          <p:spPr>
            <a:xfrm>
              <a:off x="0" y="0"/>
              <a:ext cx="1671348" cy="990601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301" name="放置"/>
            <p:cNvSpPr txBox="1"/>
            <p:nvPr/>
          </p:nvSpPr>
          <p:spPr>
            <a:xfrm>
              <a:off x="48357" y="132079"/>
              <a:ext cx="1574633" cy="726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lvl1pPr>
            </a:lstStyle>
            <a:p>
              <a:pPr/>
              <a:r>
                <a:t>放置</a:t>
              </a:r>
            </a:p>
          </p:txBody>
        </p:sp>
      </p:grpSp>
      <p:grpSp>
        <p:nvGrpSpPr>
          <p:cNvPr id="305" name="PA_圆角矩形 8"/>
          <p:cNvGrpSpPr/>
          <p:nvPr/>
        </p:nvGrpSpPr>
        <p:grpSpPr>
          <a:xfrm>
            <a:off x="6153739" y="2402849"/>
            <a:ext cx="1923940" cy="1355123"/>
            <a:chOff x="0" y="0"/>
            <a:chExt cx="1923938" cy="1355122"/>
          </a:xfrm>
        </p:grpSpPr>
        <p:sp>
          <p:nvSpPr>
            <p:cNvPr id="303" name="圆角矩形"/>
            <p:cNvSpPr/>
            <p:nvPr/>
          </p:nvSpPr>
          <p:spPr>
            <a:xfrm>
              <a:off x="0" y="-1"/>
              <a:ext cx="1923939" cy="1355124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pPr>
            </a:p>
          </p:txBody>
        </p:sp>
        <p:sp>
          <p:nvSpPr>
            <p:cNvPr id="304" name="刷刷刷"/>
            <p:cNvSpPr txBox="1"/>
            <p:nvPr/>
          </p:nvSpPr>
          <p:spPr>
            <a:xfrm>
              <a:off x="66151" y="314339"/>
              <a:ext cx="1791636" cy="726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262626"/>
                  </a:solidFill>
                  <a:latin typeface="华文琥珀"/>
                  <a:ea typeface="华文琥珀"/>
                  <a:cs typeface="华文琥珀"/>
                  <a:sym typeface="华文琥珀"/>
                </a:defRPr>
              </a:lvl1pPr>
            </a:lstStyle>
            <a:p>
              <a:pPr/>
              <a:r>
                <a:t>刷刷刷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D79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矩形: 圆角 42"/>
          <p:cNvSpPr/>
          <p:nvPr/>
        </p:nvSpPr>
        <p:spPr>
          <a:xfrm>
            <a:off x="631887" y="5755437"/>
            <a:ext cx="910256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0" name="矩形: 圆角 43"/>
          <p:cNvSpPr/>
          <p:nvPr/>
        </p:nvSpPr>
        <p:spPr>
          <a:xfrm>
            <a:off x="407694" y="5928285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1" name="矩形: 圆角 44"/>
          <p:cNvSpPr/>
          <p:nvPr/>
        </p:nvSpPr>
        <p:spPr>
          <a:xfrm>
            <a:off x="599103" y="6098799"/>
            <a:ext cx="910255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2" name="矩形: 圆角 41"/>
          <p:cNvSpPr/>
          <p:nvPr/>
        </p:nvSpPr>
        <p:spPr>
          <a:xfrm>
            <a:off x="451887" y="5577921"/>
            <a:ext cx="910253" cy="101602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3" name="矩形: 圆角 39"/>
          <p:cNvSpPr/>
          <p:nvPr/>
        </p:nvSpPr>
        <p:spPr>
          <a:xfrm>
            <a:off x="403738" y="345147"/>
            <a:ext cx="10680702" cy="5849259"/>
          </a:xfrm>
          <a:prstGeom prst="roundRect">
            <a:avLst>
              <a:gd name="adj" fmla="val 8278"/>
            </a:avLst>
          </a:prstGeom>
          <a:solidFill>
            <a:srgbClr val="FFFFFF"/>
          </a:solidFill>
          <a:ln w="38100">
            <a:solidFill>
              <a:srgbClr val="26262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4" name="椭圆 45"/>
          <p:cNvSpPr/>
          <p:nvPr/>
        </p:nvSpPr>
        <p:spPr>
          <a:xfrm>
            <a:off x="499301" y="5755437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5" name="椭圆 46"/>
          <p:cNvSpPr/>
          <p:nvPr/>
        </p:nvSpPr>
        <p:spPr>
          <a:xfrm>
            <a:off x="451887" y="6101133"/>
            <a:ext cx="96937" cy="96937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6" name="TextBox 21"/>
          <p:cNvSpPr txBox="1"/>
          <p:nvPr/>
        </p:nvSpPr>
        <p:spPr>
          <a:xfrm>
            <a:off x="907011" y="867544"/>
            <a:ext cx="3152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【项目方向】</a:t>
            </a:r>
          </a:p>
        </p:txBody>
      </p:sp>
      <p:sp>
        <p:nvSpPr>
          <p:cNvPr id="317" name="TextBox 1"/>
          <p:cNvSpPr txBox="1"/>
          <p:nvPr/>
        </p:nvSpPr>
        <p:spPr>
          <a:xfrm>
            <a:off x="1243820" y="1597829"/>
            <a:ext cx="165103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•游戏定位</a:t>
            </a:r>
          </a:p>
        </p:txBody>
      </p:sp>
      <p:sp>
        <p:nvSpPr>
          <p:cNvPr id="318" name="TextBox 31"/>
          <p:cNvSpPr txBox="1"/>
          <p:nvPr/>
        </p:nvSpPr>
        <p:spPr>
          <a:xfrm>
            <a:off x="1243820" y="2461429"/>
            <a:ext cx="3373446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1.品类：Roguelike RPG</a:t>
            </a:r>
          </a:p>
        </p:txBody>
      </p:sp>
      <p:sp>
        <p:nvSpPr>
          <p:cNvPr id="319" name="TextBox 32"/>
          <p:cNvSpPr txBox="1"/>
          <p:nvPr/>
        </p:nvSpPr>
        <p:spPr>
          <a:xfrm>
            <a:off x="1243819" y="3014504"/>
            <a:ext cx="5727164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2.群体：RPG、Roguelike爱好者、收集控</a:t>
            </a:r>
          </a:p>
        </p:txBody>
      </p:sp>
      <p:sp>
        <p:nvSpPr>
          <p:cNvPr id="320" name="TextBox 33"/>
          <p:cNvSpPr txBox="1"/>
          <p:nvPr/>
        </p:nvSpPr>
        <p:spPr>
          <a:xfrm>
            <a:off x="1243820" y="3512456"/>
            <a:ext cx="1882337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latin typeface="华文琥珀"/>
                <a:ea typeface="华文琥珀"/>
                <a:cs typeface="华文琥珀"/>
                <a:sym typeface="华文琥珀"/>
              </a:defRPr>
            </a:lvl1pPr>
          </a:lstStyle>
          <a:p>
            <a:pPr/>
            <a:r>
              <a:t>3.区域：全球</a:t>
            </a:r>
          </a:p>
        </p:txBody>
      </p:sp>
      <p:sp>
        <p:nvSpPr>
          <p:cNvPr id="321" name="TextBox 34"/>
          <p:cNvSpPr txBox="1"/>
          <p:nvPr/>
        </p:nvSpPr>
        <p:spPr>
          <a:xfrm>
            <a:off x="1253313" y="3985307"/>
            <a:ext cx="7809864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4.定位：集Roguelike、牌组构建、卡牌收集养成于一体的</a:t>
            </a:r>
          </a:p>
          <a:p>
            <a:pPr>
              <a:defRPr sz="24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半即时战斗RPG游戏</a:t>
            </a:r>
          </a:p>
        </p:txBody>
      </p:sp>
      <p:sp>
        <p:nvSpPr>
          <p:cNvPr id="322" name="TextBox 35"/>
          <p:cNvSpPr txBox="1"/>
          <p:nvPr/>
        </p:nvSpPr>
        <p:spPr>
          <a:xfrm>
            <a:off x="1270429" y="4869367"/>
            <a:ext cx="7860316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5.美术风格：类似剑之街的异邦人或天命之子的live2d风格</a:t>
            </a:r>
          </a:p>
          <a:p>
            <a:pPr>
              <a:defRPr sz="2400">
                <a:latin typeface="华文琥珀"/>
                <a:ea typeface="华文琥珀"/>
                <a:cs typeface="华文琥珀"/>
                <a:sym typeface="华文琥珀"/>
              </a:defRPr>
            </a:pPr>
            <a:r>
              <a:t>（对立绘要求高）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